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6" r:id="rId2"/>
    <p:sldMasterId id="2147483708" r:id="rId3"/>
    <p:sldMasterId id="2147483720" r:id="rId4"/>
    <p:sldMasterId id="2147483732" r:id="rId5"/>
  </p:sldMasterIdLst>
  <p:notesMasterIdLst>
    <p:notesMasterId r:id="rId81"/>
  </p:notesMasterIdLst>
  <p:handoutMasterIdLst>
    <p:handoutMasterId r:id="rId82"/>
  </p:handoutMasterIdLst>
  <p:sldIdLst>
    <p:sldId id="340" r:id="rId6"/>
    <p:sldId id="259" r:id="rId7"/>
    <p:sldId id="260" r:id="rId8"/>
    <p:sldId id="306" r:id="rId9"/>
    <p:sldId id="307" r:id="rId10"/>
    <p:sldId id="404" r:id="rId11"/>
    <p:sldId id="405" r:id="rId12"/>
    <p:sldId id="308" r:id="rId13"/>
    <p:sldId id="363" r:id="rId14"/>
    <p:sldId id="262" r:id="rId15"/>
    <p:sldId id="263" r:id="rId16"/>
    <p:sldId id="302" r:id="rId17"/>
    <p:sldId id="312" r:id="rId18"/>
    <p:sldId id="268" r:id="rId19"/>
    <p:sldId id="310" r:id="rId20"/>
    <p:sldId id="270" r:id="rId21"/>
    <p:sldId id="271" r:id="rId22"/>
    <p:sldId id="272" r:id="rId23"/>
    <p:sldId id="266" r:id="rId24"/>
    <p:sldId id="273" r:id="rId25"/>
    <p:sldId id="264" r:id="rId26"/>
    <p:sldId id="274" r:id="rId27"/>
    <p:sldId id="385" r:id="rId28"/>
    <p:sldId id="386" r:id="rId29"/>
    <p:sldId id="387" r:id="rId30"/>
    <p:sldId id="388" r:id="rId31"/>
    <p:sldId id="389" r:id="rId32"/>
    <p:sldId id="390" r:id="rId33"/>
    <p:sldId id="391" r:id="rId34"/>
    <p:sldId id="392" r:id="rId35"/>
    <p:sldId id="393" r:id="rId36"/>
    <p:sldId id="394" r:id="rId37"/>
    <p:sldId id="395" r:id="rId38"/>
    <p:sldId id="396" r:id="rId39"/>
    <p:sldId id="397" r:id="rId40"/>
    <p:sldId id="398" r:id="rId41"/>
    <p:sldId id="399" r:id="rId42"/>
    <p:sldId id="400" r:id="rId43"/>
    <p:sldId id="401" r:id="rId44"/>
    <p:sldId id="402" r:id="rId45"/>
    <p:sldId id="403" r:id="rId46"/>
    <p:sldId id="276" r:id="rId47"/>
    <p:sldId id="351" r:id="rId48"/>
    <p:sldId id="352" r:id="rId49"/>
    <p:sldId id="353" r:id="rId50"/>
    <p:sldId id="354" r:id="rId51"/>
    <p:sldId id="355" r:id="rId52"/>
    <p:sldId id="356" r:id="rId53"/>
    <p:sldId id="357" r:id="rId54"/>
    <p:sldId id="358" r:id="rId55"/>
    <p:sldId id="359" r:id="rId56"/>
    <p:sldId id="360" r:id="rId57"/>
    <p:sldId id="365" r:id="rId58"/>
    <p:sldId id="296" r:id="rId59"/>
    <p:sldId id="319" r:id="rId60"/>
    <p:sldId id="320" r:id="rId61"/>
    <p:sldId id="294" r:id="rId62"/>
    <p:sldId id="295" r:id="rId63"/>
    <p:sldId id="297" r:id="rId64"/>
    <p:sldId id="298" r:id="rId65"/>
    <p:sldId id="299" r:id="rId66"/>
    <p:sldId id="301" r:id="rId67"/>
    <p:sldId id="347" r:id="rId68"/>
    <p:sldId id="348" r:id="rId69"/>
    <p:sldId id="349" r:id="rId70"/>
    <p:sldId id="350" r:id="rId71"/>
    <p:sldId id="361" r:id="rId72"/>
    <p:sldId id="362" r:id="rId73"/>
    <p:sldId id="346" r:id="rId74"/>
    <p:sldId id="318" r:id="rId75"/>
    <p:sldId id="277" r:id="rId76"/>
    <p:sldId id="315" r:id="rId77"/>
    <p:sldId id="278" r:id="rId78"/>
    <p:sldId id="342" r:id="rId79"/>
    <p:sldId id="339" r:id="rId80"/>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A184"/>
    <a:srgbClr val="C5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6" autoAdjust="0"/>
    <p:restoredTop sz="92750" autoAdjust="0"/>
  </p:normalViewPr>
  <p:slideViewPr>
    <p:cSldViewPr>
      <p:cViewPr varScale="1">
        <p:scale>
          <a:sx n="103" d="100"/>
          <a:sy n="103" d="100"/>
        </p:scale>
        <p:origin x="1518" y="1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Sheet1!$B$31</c:f>
              <c:strCache>
                <c:ptCount val="1"/>
                <c:pt idx="0">
                  <c:v>Proposed Vs [8]</c:v>
                </c:pt>
              </c:strCache>
            </c:strRef>
          </c:tx>
          <c:spPr>
            <a:solidFill>
              <a:schemeClr val="accent1"/>
            </a:solidFill>
            <a:ln>
              <a:noFill/>
            </a:ln>
            <a:effectLst/>
            <a:sp3d/>
          </c:spPr>
          <c:invertIfNegative val="0"/>
          <c:cat>
            <c:strRef>
              <c:f>Sheet1!$A$32:$A$36</c:f>
              <c:strCache>
                <c:ptCount val="5"/>
                <c:pt idx="0">
                  <c:v>1 (Beginner)</c:v>
                </c:pt>
                <c:pt idx="1">
                  <c:v>2</c:v>
                </c:pt>
                <c:pt idx="2">
                  <c:v>3</c:v>
                </c:pt>
                <c:pt idx="3">
                  <c:v>4</c:v>
                </c:pt>
                <c:pt idx="4">
                  <c:v>5(Expert)</c:v>
                </c:pt>
              </c:strCache>
            </c:strRef>
          </c:cat>
          <c:val>
            <c:numRef>
              <c:f>Sheet1!$B$32:$B$36</c:f>
              <c:numCache>
                <c:formatCode>General</c:formatCode>
                <c:ptCount val="5"/>
                <c:pt idx="0">
                  <c:v>1.05</c:v>
                </c:pt>
                <c:pt idx="1">
                  <c:v>1.012</c:v>
                </c:pt>
                <c:pt idx="2">
                  <c:v>1.2589999999999999</c:v>
                </c:pt>
                <c:pt idx="3">
                  <c:v>1.347</c:v>
                </c:pt>
                <c:pt idx="4">
                  <c:v>1.7</c:v>
                </c:pt>
              </c:numCache>
            </c:numRef>
          </c:val>
          <c:extLst>
            <c:ext xmlns:c16="http://schemas.microsoft.com/office/drawing/2014/chart" uri="{C3380CC4-5D6E-409C-BE32-E72D297353CC}">
              <c16:uniqueId val="{00000000-A59E-4DEF-86BF-52E08D9AA101}"/>
            </c:ext>
          </c:extLst>
        </c:ser>
        <c:ser>
          <c:idx val="1"/>
          <c:order val="1"/>
          <c:tx>
            <c:strRef>
              <c:f>Sheet1!$C$31</c:f>
              <c:strCache>
                <c:ptCount val="1"/>
                <c:pt idx="0">
                  <c:v>Proposed Vs [7]</c:v>
                </c:pt>
              </c:strCache>
            </c:strRef>
          </c:tx>
          <c:spPr>
            <a:solidFill>
              <a:schemeClr val="accent2"/>
            </a:solidFill>
            <a:ln>
              <a:noFill/>
            </a:ln>
            <a:effectLst/>
            <a:sp3d/>
          </c:spPr>
          <c:invertIfNegative val="0"/>
          <c:cat>
            <c:strRef>
              <c:f>Sheet1!$A$32:$A$36</c:f>
              <c:strCache>
                <c:ptCount val="5"/>
                <c:pt idx="0">
                  <c:v>1 (Beginner)</c:v>
                </c:pt>
                <c:pt idx="1">
                  <c:v>2</c:v>
                </c:pt>
                <c:pt idx="2">
                  <c:v>3</c:v>
                </c:pt>
                <c:pt idx="3">
                  <c:v>4</c:v>
                </c:pt>
                <c:pt idx="4">
                  <c:v>5(Expert)</c:v>
                </c:pt>
              </c:strCache>
            </c:strRef>
          </c:cat>
          <c:val>
            <c:numRef>
              <c:f>Sheet1!$C$32:$C$36</c:f>
              <c:numCache>
                <c:formatCode>General</c:formatCode>
                <c:ptCount val="5"/>
                <c:pt idx="0">
                  <c:v>0.66700000000000004</c:v>
                </c:pt>
                <c:pt idx="1">
                  <c:v>0.60699999999999998</c:v>
                </c:pt>
                <c:pt idx="2">
                  <c:v>0.84299999999999997</c:v>
                </c:pt>
                <c:pt idx="3">
                  <c:v>0.72199999999999998</c:v>
                </c:pt>
                <c:pt idx="4">
                  <c:v>0.65800000000000003</c:v>
                </c:pt>
              </c:numCache>
            </c:numRef>
          </c:val>
          <c:extLst>
            <c:ext xmlns:c16="http://schemas.microsoft.com/office/drawing/2014/chart" uri="{C3380CC4-5D6E-409C-BE32-E72D297353CC}">
              <c16:uniqueId val="{00000001-A59E-4DEF-86BF-52E08D9AA101}"/>
            </c:ext>
          </c:extLst>
        </c:ser>
        <c:ser>
          <c:idx val="2"/>
          <c:order val="2"/>
          <c:tx>
            <c:strRef>
              <c:f>Sheet1!$D$31</c:f>
              <c:strCache>
                <c:ptCount val="1"/>
                <c:pt idx="0">
                  <c:v>Proposed Vs [6]</c:v>
                </c:pt>
              </c:strCache>
            </c:strRef>
          </c:tx>
          <c:spPr>
            <a:solidFill>
              <a:schemeClr val="accent3"/>
            </a:solidFill>
            <a:ln>
              <a:noFill/>
            </a:ln>
            <a:effectLst/>
            <a:sp3d/>
          </c:spPr>
          <c:invertIfNegative val="0"/>
          <c:cat>
            <c:strRef>
              <c:f>Sheet1!$A$32:$A$36</c:f>
              <c:strCache>
                <c:ptCount val="5"/>
                <c:pt idx="0">
                  <c:v>1 (Beginner)</c:v>
                </c:pt>
                <c:pt idx="1">
                  <c:v>2</c:v>
                </c:pt>
                <c:pt idx="2">
                  <c:v>3</c:v>
                </c:pt>
                <c:pt idx="3">
                  <c:v>4</c:v>
                </c:pt>
                <c:pt idx="4">
                  <c:v>5(Expert)</c:v>
                </c:pt>
              </c:strCache>
            </c:strRef>
          </c:cat>
          <c:val>
            <c:numRef>
              <c:f>Sheet1!$D$32:$D$36</c:f>
              <c:numCache>
                <c:formatCode>General</c:formatCode>
                <c:ptCount val="5"/>
                <c:pt idx="0">
                  <c:v>1</c:v>
                </c:pt>
                <c:pt idx="1">
                  <c:v>0.38100000000000001</c:v>
                </c:pt>
                <c:pt idx="2">
                  <c:v>0.75800000000000001</c:v>
                </c:pt>
                <c:pt idx="3">
                  <c:v>1.042</c:v>
                </c:pt>
                <c:pt idx="4">
                  <c:v>0.95799999999999996</c:v>
                </c:pt>
              </c:numCache>
            </c:numRef>
          </c:val>
          <c:extLst>
            <c:ext xmlns:c16="http://schemas.microsoft.com/office/drawing/2014/chart" uri="{C3380CC4-5D6E-409C-BE32-E72D297353CC}">
              <c16:uniqueId val="{00000002-A59E-4DEF-86BF-52E08D9AA101}"/>
            </c:ext>
          </c:extLst>
        </c:ser>
        <c:dLbls>
          <c:showLegendKey val="0"/>
          <c:showVal val="0"/>
          <c:showCatName val="0"/>
          <c:showSerName val="0"/>
          <c:showPercent val="0"/>
          <c:showBubbleSize val="0"/>
        </c:dLbls>
        <c:gapWidth val="150"/>
        <c:shape val="box"/>
        <c:axId val="177253800"/>
        <c:axId val="177254192"/>
        <c:axId val="0"/>
      </c:bar3DChart>
      <c:catAx>
        <c:axId val="1772538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Image Processing Expertise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254192"/>
        <c:crosses val="autoZero"/>
        <c:auto val="1"/>
        <c:lblAlgn val="ctr"/>
        <c:lblOffset val="100"/>
        <c:noMultiLvlLbl val="0"/>
      </c:catAx>
      <c:valAx>
        <c:axId val="177254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Mean Value</a:t>
                </a:r>
              </a:p>
            </c:rich>
          </c:tx>
          <c:layout>
            <c:manualLayout>
              <c:xMode val="edge"/>
              <c:yMode val="edge"/>
              <c:x val="7.0916793529283498E-2"/>
              <c:y val="0.2662646006194125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253800"/>
        <c:crosses val="autoZero"/>
        <c:crossBetween val="between"/>
      </c:valAx>
      <c:spPr>
        <a:noFill/>
        <a:ln>
          <a:noFill/>
        </a:ln>
        <a:effectLst/>
      </c:spPr>
    </c:plotArea>
    <c:legend>
      <c:legendPos val="t"/>
      <c:layout>
        <c:manualLayout>
          <c:xMode val="edge"/>
          <c:yMode val="edge"/>
          <c:x val="0.11935274688164645"/>
          <c:y val="3.0418250950570342E-2"/>
          <c:w val="0.76566506397760448"/>
          <c:h val="0.1159701805335169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25E56-7161-4D9D-AC51-AFD887B98C0B}" type="datetimeFigureOut">
              <a:rPr lang="en-US" smtClean="0"/>
              <a:t>2/13/2019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5274CA-745A-4A38-AAD0-5045AC1536D5}" type="slidenum">
              <a:rPr lang="en-US" smtClean="0"/>
              <a:t>‹#›</a:t>
            </a:fld>
            <a:endParaRPr lang="en-US"/>
          </a:p>
        </p:txBody>
      </p:sp>
    </p:spTree>
    <p:extLst>
      <p:ext uri="{BB962C8B-B14F-4D97-AF65-F5344CB8AC3E}">
        <p14:creationId xmlns:p14="http://schemas.microsoft.com/office/powerpoint/2010/main" val="9337001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27D605-86EA-4606-9F37-64A03348A1AD}" type="datetimeFigureOut">
              <a:rPr lang="en-SG" smtClean="0"/>
              <a:t>13/2/2019</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C8FA4-BC46-4160-94AB-10DD15B99D96}" type="slidenum">
              <a:rPr lang="en-SG" smtClean="0"/>
              <a:t>‹#›</a:t>
            </a:fld>
            <a:endParaRPr lang="en-SG"/>
          </a:p>
        </p:txBody>
      </p:sp>
    </p:spTree>
    <p:extLst>
      <p:ext uri="{BB962C8B-B14F-4D97-AF65-F5344CB8AC3E}">
        <p14:creationId xmlns:p14="http://schemas.microsoft.com/office/powerpoint/2010/main" val="72762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HK" altLang="en-US" dirty="0"/>
          </a:p>
        </p:txBody>
      </p:sp>
      <p:sp>
        <p:nvSpPr>
          <p:cNvPr id="4" name="Slide Number Placeholder 3"/>
          <p:cNvSpPr>
            <a:spLocks noGrp="1"/>
          </p:cNvSpPr>
          <p:nvPr>
            <p:ph type="sldNum" sz="quarter" idx="10"/>
          </p:nvPr>
        </p:nvSpPr>
        <p:spPr/>
        <p:txBody>
          <a:bodyPr/>
          <a:lstStyle/>
          <a:p>
            <a:fld id="{BD83FD33-D1A3-4436-8F4A-6A9693305DF2}" type="slidenum">
              <a:rPr lang="zh-HK" altLang="en-US" smtClean="0"/>
              <a:pPr/>
              <a:t>1</a:t>
            </a:fld>
            <a:endParaRPr lang="zh-HK" altLang="en-US"/>
          </a:p>
        </p:txBody>
      </p:sp>
    </p:spTree>
    <p:extLst>
      <p:ext uri="{BB962C8B-B14F-4D97-AF65-F5344CB8AC3E}">
        <p14:creationId xmlns:p14="http://schemas.microsoft.com/office/powerpoint/2010/main" val="3508167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JND is a visibility threshold below which changes made in the signal can not be perceived by the 75% of the subjects.</a:t>
            </a:r>
          </a:p>
          <a:p>
            <a:r>
              <a:rPr lang="en-US" dirty="0"/>
              <a:t>Remove visually unimportant information</a:t>
            </a:r>
          </a:p>
        </p:txBody>
      </p:sp>
      <p:sp>
        <p:nvSpPr>
          <p:cNvPr id="4" name="Slide Number Placeholder 3"/>
          <p:cNvSpPr>
            <a:spLocks noGrp="1"/>
          </p:cNvSpPr>
          <p:nvPr>
            <p:ph type="sldNum" sz="quarter" idx="10"/>
          </p:nvPr>
        </p:nvSpPr>
        <p:spPr/>
        <p:txBody>
          <a:bodyPr/>
          <a:lstStyle/>
          <a:p>
            <a:fld id="{248C8FA4-BC46-4160-94AB-10DD15B99D96}" type="slidenum">
              <a:rPr lang="en-SG" smtClean="0"/>
              <a:t>10</a:t>
            </a:fld>
            <a:endParaRPr lang="en-SG"/>
          </a:p>
        </p:txBody>
      </p:sp>
    </p:spTree>
    <p:extLst>
      <p:ext uri="{BB962C8B-B14F-4D97-AF65-F5344CB8AC3E}">
        <p14:creationId xmlns:p14="http://schemas.microsoft.com/office/powerpoint/2010/main" val="3507333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K" sz="1200" b="1" i="1" dirty="0"/>
              <a:t>LA is the ability of human vision to adapt itself with the change in the Luminance.</a:t>
            </a:r>
          </a:p>
          <a:p>
            <a:r>
              <a:rPr lang="en-US" sz="1200" b="1" i="1" dirty="0"/>
              <a:t>CM is the visibility reduction in the presence of other signals.</a:t>
            </a:r>
          </a:p>
          <a:p>
            <a:r>
              <a:rPr lang="en-US" sz="1200" b="1" i="1" dirty="0"/>
              <a:t>CS is the ability of human vision to distinguish an object from its background.</a:t>
            </a:r>
            <a:endParaRPr lang="en-SG" dirty="0"/>
          </a:p>
        </p:txBody>
      </p:sp>
      <p:sp>
        <p:nvSpPr>
          <p:cNvPr id="4" name="Slide Number Placeholder 3"/>
          <p:cNvSpPr>
            <a:spLocks noGrp="1"/>
          </p:cNvSpPr>
          <p:nvPr>
            <p:ph type="sldNum" sz="quarter" idx="10"/>
          </p:nvPr>
        </p:nvSpPr>
        <p:spPr/>
        <p:txBody>
          <a:bodyPr/>
          <a:lstStyle/>
          <a:p>
            <a:fld id="{248C8FA4-BC46-4160-94AB-10DD15B99D96}" type="slidenum">
              <a:rPr lang="en-SG" smtClean="0"/>
              <a:t>11</a:t>
            </a:fld>
            <a:endParaRPr lang="en-SG"/>
          </a:p>
        </p:txBody>
      </p:sp>
    </p:spTree>
    <p:extLst>
      <p:ext uri="{BB962C8B-B14F-4D97-AF65-F5344CB8AC3E}">
        <p14:creationId xmlns:p14="http://schemas.microsoft.com/office/powerpoint/2010/main" val="243903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14</a:t>
            </a:fld>
            <a:endParaRPr lang="en-SG"/>
          </a:p>
        </p:txBody>
      </p:sp>
    </p:spTree>
    <p:extLst>
      <p:ext uri="{BB962C8B-B14F-4D97-AF65-F5344CB8AC3E}">
        <p14:creationId xmlns:p14="http://schemas.microsoft.com/office/powerpoint/2010/main" val="226400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48C8FA4-BC46-4160-94AB-10DD15B99D96}" type="slidenum">
              <a:rPr lang="en-SG" smtClean="0"/>
              <a:t>15</a:t>
            </a:fld>
            <a:endParaRPr lang="en-SG"/>
          </a:p>
        </p:txBody>
      </p:sp>
    </p:spTree>
    <p:extLst>
      <p:ext uri="{BB962C8B-B14F-4D97-AF65-F5344CB8AC3E}">
        <p14:creationId xmlns:p14="http://schemas.microsoft.com/office/powerpoint/2010/main" val="3850458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16</a:t>
            </a:fld>
            <a:endParaRPr lang="en-SG"/>
          </a:p>
        </p:txBody>
      </p:sp>
    </p:spTree>
    <p:extLst>
      <p:ext uri="{BB962C8B-B14F-4D97-AF65-F5344CB8AC3E}">
        <p14:creationId xmlns:p14="http://schemas.microsoft.com/office/powerpoint/2010/main" val="3037337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48C8FA4-BC46-4160-94AB-10DD15B99D96}" type="slidenum">
              <a:rPr lang="en-SG" smtClean="0"/>
              <a:t>18</a:t>
            </a:fld>
            <a:endParaRPr lang="en-SG"/>
          </a:p>
        </p:txBody>
      </p:sp>
    </p:spTree>
    <p:extLst>
      <p:ext uri="{BB962C8B-B14F-4D97-AF65-F5344CB8AC3E}">
        <p14:creationId xmlns:p14="http://schemas.microsoft.com/office/powerpoint/2010/main" val="569518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DSCQS (Double Stimulus Continuous Quality Scale) type II (ITU-R BT.500-11) standard.</a:t>
            </a:r>
          </a:p>
        </p:txBody>
      </p:sp>
      <p:sp>
        <p:nvSpPr>
          <p:cNvPr id="4" name="Slide Number Placeholder 3"/>
          <p:cNvSpPr>
            <a:spLocks noGrp="1"/>
          </p:cNvSpPr>
          <p:nvPr>
            <p:ph type="sldNum" sz="quarter" idx="10"/>
          </p:nvPr>
        </p:nvSpPr>
        <p:spPr/>
        <p:txBody>
          <a:bodyPr/>
          <a:lstStyle/>
          <a:p>
            <a:fld id="{248C8FA4-BC46-4160-94AB-10DD15B99D96}" type="slidenum">
              <a:rPr lang="en-SG" smtClean="0"/>
              <a:t>19</a:t>
            </a:fld>
            <a:endParaRPr lang="en-SG"/>
          </a:p>
        </p:txBody>
      </p:sp>
    </p:spTree>
    <p:extLst>
      <p:ext uri="{BB962C8B-B14F-4D97-AF65-F5344CB8AC3E}">
        <p14:creationId xmlns:p14="http://schemas.microsoft.com/office/powerpoint/2010/main" val="1588208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20</a:t>
            </a:fld>
            <a:endParaRPr lang="en-SG"/>
          </a:p>
        </p:txBody>
      </p:sp>
    </p:spTree>
    <p:extLst>
      <p:ext uri="{BB962C8B-B14F-4D97-AF65-F5344CB8AC3E}">
        <p14:creationId xmlns:p14="http://schemas.microsoft.com/office/powerpoint/2010/main" val="1193599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21</a:t>
            </a:fld>
            <a:endParaRPr lang="en-SG"/>
          </a:p>
        </p:txBody>
      </p:sp>
    </p:spTree>
    <p:extLst>
      <p:ext uri="{BB962C8B-B14F-4D97-AF65-F5344CB8AC3E}">
        <p14:creationId xmlns:p14="http://schemas.microsoft.com/office/powerpoint/2010/main" val="1440790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22</a:t>
            </a:fld>
            <a:endParaRPr lang="en-SG"/>
          </a:p>
        </p:txBody>
      </p:sp>
    </p:spTree>
    <p:extLst>
      <p:ext uri="{BB962C8B-B14F-4D97-AF65-F5344CB8AC3E}">
        <p14:creationId xmlns:p14="http://schemas.microsoft.com/office/powerpoint/2010/main" val="2613300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fld id="{248C8FA4-BC46-4160-94AB-10DD15B99D96}" type="slidenum">
              <a:rPr lang="en-SG" smtClean="0"/>
              <a:t>2</a:t>
            </a:fld>
            <a:endParaRPr lang="en-SG"/>
          </a:p>
        </p:txBody>
      </p:sp>
    </p:spTree>
    <p:extLst>
      <p:ext uri="{BB962C8B-B14F-4D97-AF65-F5344CB8AC3E}">
        <p14:creationId xmlns:p14="http://schemas.microsoft.com/office/powerpoint/2010/main" val="491836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669317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90296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4031577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686243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4001204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185719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1488236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9691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267220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454760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b="1" dirty="0">
                <a:solidFill>
                  <a:schemeClr val="tx1"/>
                </a:solidFill>
              </a:rPr>
              <a:t>In last decade, tremendous growth has been seen</a:t>
            </a:r>
            <a:r>
              <a:rPr lang="en-US" sz="1050" b="1" baseline="0" dirty="0">
                <a:solidFill>
                  <a:schemeClr val="tx1"/>
                </a:solidFill>
              </a:rPr>
              <a:t> in the consumer electronics. Millions of photos and videos are captured everyday and humans are the ultimate receiver of these visual signals. With this view, it is required to learn how our human visual system works and model HVS. For example, our HVS is quite sensitive to smooth regions and can easily perceive small distortions in these regions. So, in this thesis, we have model the HVS and apply these models for the purpose of image quality assessment and JND.</a:t>
            </a:r>
            <a:endParaRPr lang="en-SG" sz="1050" b="1" dirty="0">
              <a:solidFill>
                <a:schemeClr val="tx1"/>
              </a:solidFill>
            </a:endParaRPr>
          </a:p>
        </p:txBody>
      </p:sp>
      <p:sp>
        <p:nvSpPr>
          <p:cNvPr id="4" name="Slide Number Placeholder 3"/>
          <p:cNvSpPr>
            <a:spLocks noGrp="1"/>
          </p:cNvSpPr>
          <p:nvPr>
            <p:ph type="sldNum" sz="quarter" idx="10"/>
          </p:nvPr>
        </p:nvSpPr>
        <p:spPr/>
        <p:txBody>
          <a:bodyPr/>
          <a:lstStyle/>
          <a:p>
            <a:fld id="{248C8FA4-BC46-4160-94AB-10DD15B99D96}" type="slidenum">
              <a:rPr lang="en-SG" smtClean="0"/>
              <a:t>3</a:t>
            </a:fld>
            <a:endParaRPr lang="en-SG"/>
          </a:p>
        </p:txBody>
      </p:sp>
    </p:spTree>
    <p:extLst>
      <p:ext uri="{BB962C8B-B14F-4D97-AF65-F5344CB8AC3E}">
        <p14:creationId xmlns:p14="http://schemas.microsoft.com/office/powerpoint/2010/main" val="1246062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447632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4004755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1668336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414575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659310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1286199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130953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4182149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6981055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48C8FA4-BC46-4160-94AB-10DD15B99D96}" type="slidenum">
              <a:rPr lang="en-SG" smtClean="0"/>
              <a:t>42</a:t>
            </a:fld>
            <a:endParaRPr lang="en-SG"/>
          </a:p>
        </p:txBody>
      </p:sp>
    </p:spTree>
    <p:extLst>
      <p:ext uri="{BB962C8B-B14F-4D97-AF65-F5344CB8AC3E}">
        <p14:creationId xmlns:p14="http://schemas.microsoft.com/office/powerpoint/2010/main" val="104635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4</a:t>
            </a:fld>
            <a:endParaRPr lang="en-SG"/>
          </a:p>
        </p:txBody>
      </p:sp>
    </p:spTree>
    <p:extLst>
      <p:ext uri="{BB962C8B-B14F-4D97-AF65-F5344CB8AC3E}">
        <p14:creationId xmlns:p14="http://schemas.microsoft.com/office/powerpoint/2010/main" val="22376477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1" lang="en-SG" sz="1200"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387894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Mean Subtracted Contrast Normalized (MSCN)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-m/\sigma</a:t>
            </a:r>
            <a:endParaRPr lang="en-US" dirty="0">
              <a:effectLst/>
            </a:endParaRPr>
          </a:p>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SG" sz="1200"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739035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SG" sz="1200"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1621643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SG" sz="1200"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6200518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1" lang="en-SG" sz="1200"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591340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1" lang="en-SG" sz="1200"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82321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7481494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48C8FA4-BC46-4160-94AB-10DD15B99D96}" type="slidenum">
              <a:rPr lang="en-SG" smtClean="0">
                <a:solidFill>
                  <a:prstClr val="black"/>
                </a:solidFill>
              </a:rPr>
              <a:pPr/>
              <a:t>54</a:t>
            </a:fld>
            <a:endParaRPr lang="en-SG">
              <a:solidFill>
                <a:prstClr val="black"/>
              </a:solidFill>
            </a:endParaRPr>
          </a:p>
        </p:txBody>
      </p:sp>
    </p:spTree>
    <p:extLst>
      <p:ext uri="{BB962C8B-B14F-4D97-AF65-F5344CB8AC3E}">
        <p14:creationId xmlns:p14="http://schemas.microsoft.com/office/powerpoint/2010/main" val="929610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56</a:t>
            </a:fld>
            <a:endParaRPr lang="en-SG"/>
          </a:p>
        </p:txBody>
      </p:sp>
    </p:spTree>
    <p:extLst>
      <p:ext uri="{BB962C8B-B14F-4D97-AF65-F5344CB8AC3E}">
        <p14:creationId xmlns:p14="http://schemas.microsoft.com/office/powerpoint/2010/main" val="41239452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59</a:t>
            </a:fld>
            <a:endParaRPr lang="en-SG"/>
          </a:p>
        </p:txBody>
      </p:sp>
    </p:spTree>
    <p:extLst>
      <p:ext uri="{BB962C8B-B14F-4D97-AF65-F5344CB8AC3E}">
        <p14:creationId xmlns:p14="http://schemas.microsoft.com/office/powerpoint/2010/main" val="1886362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48C8FA4-BC46-4160-94AB-10DD15B99D96}" type="slidenum">
              <a:rPr lang="en-SG" smtClean="0">
                <a:solidFill>
                  <a:prstClr val="black"/>
                </a:solidFill>
              </a:rPr>
              <a:pPr/>
              <a:t>5</a:t>
            </a:fld>
            <a:endParaRPr lang="en-SG">
              <a:solidFill>
                <a:prstClr val="black"/>
              </a:solidFill>
            </a:endParaRPr>
          </a:p>
        </p:txBody>
      </p:sp>
    </p:spTree>
    <p:extLst>
      <p:ext uri="{BB962C8B-B14F-4D97-AF65-F5344CB8AC3E}">
        <p14:creationId xmlns:p14="http://schemas.microsoft.com/office/powerpoint/2010/main" val="3383232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60</a:t>
            </a:fld>
            <a:endParaRPr lang="en-SG"/>
          </a:p>
        </p:txBody>
      </p:sp>
    </p:spTree>
    <p:extLst>
      <p:ext uri="{BB962C8B-B14F-4D97-AF65-F5344CB8AC3E}">
        <p14:creationId xmlns:p14="http://schemas.microsoft.com/office/powerpoint/2010/main" val="17930560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62</a:t>
            </a:fld>
            <a:endParaRPr lang="en-SG"/>
          </a:p>
        </p:txBody>
      </p:sp>
    </p:spTree>
    <p:extLst>
      <p:ext uri="{BB962C8B-B14F-4D97-AF65-F5344CB8AC3E}">
        <p14:creationId xmlns:p14="http://schemas.microsoft.com/office/powerpoint/2010/main" val="8952367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10830907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5193878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13803211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8272821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Add </a:t>
            </a:r>
            <a:r>
              <a:rPr lang="en-SG" dirty="0" err="1"/>
              <a:t>discription</a:t>
            </a:r>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1" lang="en-SG" sz="1200"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8683258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1" lang="en-SG" sz="1200"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100403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7887595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71</a:t>
            </a:fld>
            <a:endParaRPr lang="en-SG"/>
          </a:p>
        </p:txBody>
      </p:sp>
    </p:spTree>
    <p:extLst>
      <p:ext uri="{BB962C8B-B14F-4D97-AF65-F5344CB8AC3E}">
        <p14:creationId xmlns:p14="http://schemas.microsoft.com/office/powerpoint/2010/main" val="3729292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8105461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73</a:t>
            </a:fld>
            <a:endParaRPr lang="en-SG"/>
          </a:p>
        </p:txBody>
      </p:sp>
    </p:spTree>
    <p:extLst>
      <p:ext uri="{BB962C8B-B14F-4D97-AF65-F5344CB8AC3E}">
        <p14:creationId xmlns:p14="http://schemas.microsoft.com/office/powerpoint/2010/main" val="2220784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4258958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8C8FA4-BC46-4160-94AB-10DD15B99D96}" type="slidenum">
              <a:rPr lang="en-SG" smtClean="0"/>
              <a:t>8</a:t>
            </a:fld>
            <a:endParaRPr lang="en-SG"/>
          </a:p>
        </p:txBody>
      </p:sp>
    </p:spTree>
    <p:extLst>
      <p:ext uri="{BB962C8B-B14F-4D97-AF65-F5344CB8AC3E}">
        <p14:creationId xmlns:p14="http://schemas.microsoft.com/office/powerpoint/2010/main" val="1662064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48C8FA4-BC46-4160-94AB-10DD15B99D96}" type="slidenum">
              <a:rPr kumimoji="1" lang="en-SG"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1" lang="en-SG"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1054495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838200" y="914400"/>
            <a:ext cx="7772400" cy="1143000"/>
          </a:xfrm>
        </p:spPr>
        <p:txBody>
          <a:bodyPr/>
          <a:lstStyle>
            <a:lvl1pPr>
              <a:defRPr sz="3200"/>
            </a:lvl1pPr>
          </a:lstStyle>
          <a:p>
            <a:pPr lvl="0"/>
            <a:r>
              <a:rPr lang="en-US" altLang="zh-TW" noProof="0"/>
              <a:t>Click to edit Master title style</a:t>
            </a:r>
            <a:endParaRPr lang="zh-TW" altLang="en-US" noProof="0"/>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altLang="zh-TW" noProof="0"/>
              <a:t>Click to edit Master subtitle style</a:t>
            </a:r>
            <a:endParaRPr lang="zh-TW" altLang="en-US" noProof="0"/>
          </a:p>
        </p:txBody>
      </p:sp>
      <p:sp>
        <p:nvSpPr>
          <p:cNvPr id="4100" name="Rectangle 4"/>
          <p:cNvSpPr>
            <a:spLocks noGrp="1" noChangeArrowheads="1"/>
          </p:cNvSpPr>
          <p:nvPr>
            <p:ph type="dt" sz="half" idx="2"/>
          </p:nvPr>
        </p:nvSpPr>
        <p:spPr/>
        <p:txBody>
          <a:bodyPr/>
          <a:lstStyle>
            <a:lvl1pPr>
              <a:defRPr/>
            </a:lvl1pPr>
          </a:lstStyle>
          <a:p>
            <a:endParaRPr lang="en-US" altLang="zh-TW"/>
          </a:p>
        </p:txBody>
      </p:sp>
      <p:sp>
        <p:nvSpPr>
          <p:cNvPr id="4101" name="Rectangle 5"/>
          <p:cNvSpPr>
            <a:spLocks noGrp="1" noChangeArrowheads="1"/>
          </p:cNvSpPr>
          <p:nvPr>
            <p:ph type="ftr" sz="quarter" idx="3"/>
          </p:nvPr>
        </p:nvSpPr>
        <p:spPr/>
        <p:txBody>
          <a:bodyPr/>
          <a:lstStyle>
            <a:lvl1pPr>
              <a:defRPr/>
            </a:lvl1pPr>
          </a:lstStyle>
          <a:p>
            <a:endParaRPr lang="en-US" altLang="zh-TW"/>
          </a:p>
        </p:txBody>
      </p:sp>
      <p:sp>
        <p:nvSpPr>
          <p:cNvPr id="4102" name="Rectangle 6"/>
          <p:cNvSpPr>
            <a:spLocks noGrp="1" noChangeArrowheads="1"/>
          </p:cNvSpPr>
          <p:nvPr>
            <p:ph type="sldNum" sz="quarter" idx="4"/>
          </p:nvPr>
        </p:nvSpPr>
        <p:spPr/>
        <p:txBody>
          <a:bodyPr/>
          <a:lstStyle>
            <a:lvl1pPr>
              <a:defRPr/>
            </a:lvl1pPr>
          </a:lstStyle>
          <a:p>
            <a:fld id="{DE6B1B9B-A5D9-451B-8627-7A498FED1253}" type="slidenum">
              <a:rPr lang="en-US" altLang="zh-TW"/>
              <a:pPr/>
              <a:t>‹#›</a:t>
            </a:fld>
            <a:endParaRPr lang="en-US" altLang="zh-TW"/>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98D4B2C2-CE03-47BF-8501-3CABB2F6ACD7}" type="slidenum">
              <a:rPr lang="en-US" altLang="zh-TW"/>
              <a:pPr/>
              <a:t>‹#›</a:t>
            </a:fld>
            <a:endParaRPr lang="en-US" altLang="zh-TW"/>
          </a:p>
        </p:txBody>
      </p:sp>
    </p:spTree>
    <p:extLst>
      <p:ext uri="{BB962C8B-B14F-4D97-AF65-F5344CB8AC3E}">
        <p14:creationId xmlns:p14="http://schemas.microsoft.com/office/powerpoint/2010/main" val="3980612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190750" cy="57912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228600" y="0"/>
            <a:ext cx="64198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05A40AD0-E082-426A-B797-9E601D02505E}" type="slidenum">
              <a:rPr lang="en-US" altLang="zh-TW"/>
              <a:pPr/>
              <a:t>‹#›</a:t>
            </a:fld>
            <a:endParaRPr lang="en-US" altLang="zh-TW"/>
          </a:p>
        </p:txBody>
      </p:sp>
    </p:spTree>
    <p:extLst>
      <p:ext uri="{BB962C8B-B14F-4D97-AF65-F5344CB8AC3E}">
        <p14:creationId xmlns:p14="http://schemas.microsoft.com/office/powerpoint/2010/main" val="1745146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838200" y="914400"/>
            <a:ext cx="7772400" cy="1143000"/>
          </a:xfrm>
        </p:spPr>
        <p:txBody>
          <a:bodyPr/>
          <a:lstStyle>
            <a:lvl1pPr>
              <a:defRPr sz="3200"/>
            </a:lvl1pPr>
          </a:lstStyle>
          <a:p>
            <a:pPr lvl="0"/>
            <a:r>
              <a:rPr lang="en-US" altLang="zh-TW" noProof="0"/>
              <a:t>Click to edit Master title style</a:t>
            </a:r>
            <a:endParaRPr lang="zh-TW" altLang="en-US" noProof="0"/>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altLang="zh-TW" noProof="0"/>
              <a:t>Click to edit Master subtitle style</a:t>
            </a:r>
            <a:endParaRPr lang="zh-TW" altLang="en-US" noProof="0"/>
          </a:p>
        </p:txBody>
      </p:sp>
      <p:sp>
        <p:nvSpPr>
          <p:cNvPr id="4100" name="Rectangle 4"/>
          <p:cNvSpPr>
            <a:spLocks noGrp="1" noChangeArrowheads="1"/>
          </p:cNvSpPr>
          <p:nvPr>
            <p:ph type="dt" sz="half" idx="2"/>
          </p:nvPr>
        </p:nvSpPr>
        <p:spPr/>
        <p:txBody>
          <a:bodyPr/>
          <a:lstStyle>
            <a:lvl1pPr>
              <a:defRPr/>
            </a:lvl1pPr>
          </a:lstStyle>
          <a:p>
            <a:endParaRPr lang="en-US" altLang="zh-TW"/>
          </a:p>
        </p:txBody>
      </p:sp>
      <p:sp>
        <p:nvSpPr>
          <p:cNvPr id="4101" name="Rectangle 5"/>
          <p:cNvSpPr>
            <a:spLocks noGrp="1" noChangeArrowheads="1"/>
          </p:cNvSpPr>
          <p:nvPr>
            <p:ph type="ftr" sz="quarter" idx="3"/>
          </p:nvPr>
        </p:nvSpPr>
        <p:spPr/>
        <p:txBody>
          <a:bodyPr/>
          <a:lstStyle>
            <a:lvl1pPr>
              <a:defRPr/>
            </a:lvl1pPr>
          </a:lstStyle>
          <a:p>
            <a:endParaRPr lang="en-US" altLang="zh-TW"/>
          </a:p>
        </p:txBody>
      </p:sp>
      <p:sp>
        <p:nvSpPr>
          <p:cNvPr id="4102" name="Rectangle 6"/>
          <p:cNvSpPr>
            <a:spLocks noGrp="1" noChangeArrowheads="1"/>
          </p:cNvSpPr>
          <p:nvPr>
            <p:ph type="sldNum" sz="quarter" idx="4"/>
          </p:nvPr>
        </p:nvSpPr>
        <p:spPr/>
        <p:txBody>
          <a:bodyPr/>
          <a:lstStyle>
            <a:lvl1pPr>
              <a:defRPr/>
            </a:lvl1pPr>
          </a:lstStyle>
          <a:p>
            <a:fld id="{DE6B1B9B-A5D9-451B-8627-7A498FED1253}" type="slidenum">
              <a:rPr lang="en-US" altLang="zh-TW"/>
              <a:pPr/>
              <a:t>‹#›</a:t>
            </a:fld>
            <a:endParaRPr lang="en-US" altLang="zh-TW"/>
          </a:p>
        </p:txBody>
      </p:sp>
    </p:spTree>
    <p:extLst>
      <p:ext uri="{BB962C8B-B14F-4D97-AF65-F5344CB8AC3E}">
        <p14:creationId xmlns:p14="http://schemas.microsoft.com/office/powerpoint/2010/main" val="2517320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a:xfrm>
            <a:off x="5910862" y="6244046"/>
            <a:ext cx="2895600" cy="457200"/>
          </a:xfrm>
        </p:spPr>
        <p:txBody>
          <a:bodyPr/>
          <a:lstStyle>
            <a:lvl1pPr>
              <a:defRPr/>
            </a:lvl1pPr>
          </a:lstStyle>
          <a:p>
            <a:endParaRPr lang="en-US" altLang="zh-TW" dirty="0"/>
          </a:p>
        </p:txBody>
      </p:sp>
      <p:sp>
        <p:nvSpPr>
          <p:cNvPr id="6" name="Slide Number Placeholder 5"/>
          <p:cNvSpPr>
            <a:spLocks noGrp="1"/>
          </p:cNvSpPr>
          <p:nvPr>
            <p:ph type="sldNum" sz="quarter" idx="12"/>
          </p:nvPr>
        </p:nvSpPr>
        <p:spPr/>
        <p:txBody>
          <a:bodyPr/>
          <a:lstStyle>
            <a:lvl1pPr>
              <a:defRPr/>
            </a:lvl1pPr>
          </a:lstStyle>
          <a:p>
            <a:fld id="{F68DBC92-3832-4932-8606-734F308F011D}" type="slidenum">
              <a:rPr lang="en-US" altLang="zh-TW"/>
              <a:pPr/>
              <a:t>‹#›</a:t>
            </a:fld>
            <a:endParaRPr lang="en-US" altLang="zh-TW"/>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592" y="6174296"/>
            <a:ext cx="605408" cy="605408"/>
          </a:xfrm>
          <a:prstGeom prst="rect">
            <a:avLst/>
          </a:prstGeom>
        </p:spPr>
      </p:pic>
    </p:spTree>
    <p:extLst>
      <p:ext uri="{BB962C8B-B14F-4D97-AF65-F5344CB8AC3E}">
        <p14:creationId xmlns:p14="http://schemas.microsoft.com/office/powerpoint/2010/main" val="877786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B65D5E8E-F0CD-4795-99C4-BFA39E32853B}" type="slidenum">
              <a:rPr lang="en-US" altLang="zh-TW"/>
              <a:pPr/>
              <a:t>‹#›</a:t>
            </a:fld>
            <a:endParaRPr lang="en-US" altLang="zh-TW"/>
          </a:p>
        </p:txBody>
      </p:sp>
    </p:spTree>
    <p:extLst>
      <p:ext uri="{BB962C8B-B14F-4D97-AF65-F5344CB8AC3E}">
        <p14:creationId xmlns:p14="http://schemas.microsoft.com/office/powerpoint/2010/main" val="1705553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5720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0700A62C-2771-4669-B300-46E42C1F662D}" type="slidenum">
              <a:rPr lang="en-US" altLang="zh-TW"/>
              <a:pPr/>
              <a:t>‹#›</a:t>
            </a:fld>
            <a:endParaRPr lang="en-US" altLang="zh-TW"/>
          </a:p>
        </p:txBody>
      </p:sp>
    </p:spTree>
    <p:extLst>
      <p:ext uri="{BB962C8B-B14F-4D97-AF65-F5344CB8AC3E}">
        <p14:creationId xmlns:p14="http://schemas.microsoft.com/office/powerpoint/2010/main" val="2336728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lvl1pPr>
              <a:defRPr/>
            </a:lvl1pPr>
          </a:lstStyle>
          <a:p>
            <a:endParaRPr lang="en-US" altLang="zh-TW"/>
          </a:p>
        </p:txBody>
      </p:sp>
      <p:sp>
        <p:nvSpPr>
          <p:cNvPr id="8" name="Footer Placeholder 7"/>
          <p:cNvSpPr>
            <a:spLocks noGrp="1"/>
          </p:cNvSpPr>
          <p:nvPr>
            <p:ph type="ftr" sz="quarter" idx="11"/>
          </p:nvPr>
        </p:nvSpPr>
        <p:spPr/>
        <p:txBody>
          <a:bodyPr/>
          <a:lstStyle>
            <a:lvl1pPr>
              <a:defRPr/>
            </a:lvl1pPr>
          </a:lstStyle>
          <a:p>
            <a:endParaRPr lang="en-US" altLang="zh-TW"/>
          </a:p>
        </p:txBody>
      </p:sp>
      <p:sp>
        <p:nvSpPr>
          <p:cNvPr id="9" name="Slide Number Placeholder 8"/>
          <p:cNvSpPr>
            <a:spLocks noGrp="1"/>
          </p:cNvSpPr>
          <p:nvPr>
            <p:ph type="sldNum" sz="quarter" idx="12"/>
          </p:nvPr>
        </p:nvSpPr>
        <p:spPr/>
        <p:txBody>
          <a:bodyPr/>
          <a:lstStyle>
            <a:lvl1pPr>
              <a:defRPr/>
            </a:lvl1pPr>
          </a:lstStyle>
          <a:p>
            <a:fld id="{B334CE2E-2A0F-42C9-8E1D-1F1E7E592114}" type="slidenum">
              <a:rPr lang="en-US" altLang="zh-TW"/>
              <a:pPr/>
              <a:t>‹#›</a:t>
            </a:fld>
            <a:endParaRPr lang="en-US" altLang="zh-TW"/>
          </a:p>
        </p:txBody>
      </p:sp>
    </p:spTree>
    <p:extLst>
      <p:ext uri="{BB962C8B-B14F-4D97-AF65-F5344CB8AC3E}">
        <p14:creationId xmlns:p14="http://schemas.microsoft.com/office/powerpoint/2010/main" val="2949295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lvl1pPr>
              <a:defRPr/>
            </a:lvl1pPr>
          </a:lstStyle>
          <a:p>
            <a:endParaRPr lang="en-US" altLang="zh-TW"/>
          </a:p>
        </p:txBody>
      </p:sp>
      <p:sp>
        <p:nvSpPr>
          <p:cNvPr id="4" name="Footer Placeholder 3"/>
          <p:cNvSpPr>
            <a:spLocks noGrp="1"/>
          </p:cNvSpPr>
          <p:nvPr>
            <p:ph type="ftr" sz="quarter" idx="11"/>
          </p:nvPr>
        </p:nvSpPr>
        <p:spPr/>
        <p:txBody>
          <a:bodyPr/>
          <a:lstStyle>
            <a:lvl1pPr>
              <a:defRPr/>
            </a:lvl1pPr>
          </a:lstStyle>
          <a:p>
            <a:endParaRPr lang="en-US" altLang="zh-TW"/>
          </a:p>
        </p:txBody>
      </p:sp>
      <p:sp>
        <p:nvSpPr>
          <p:cNvPr id="5" name="Slide Number Placeholder 4"/>
          <p:cNvSpPr>
            <a:spLocks noGrp="1"/>
          </p:cNvSpPr>
          <p:nvPr>
            <p:ph type="sldNum" sz="quarter" idx="12"/>
          </p:nvPr>
        </p:nvSpPr>
        <p:spPr/>
        <p:txBody>
          <a:bodyPr/>
          <a:lstStyle>
            <a:lvl1pPr>
              <a:defRPr/>
            </a:lvl1pPr>
          </a:lstStyle>
          <a:p>
            <a:fld id="{88A44D63-4F3F-469C-B06F-DAC351AA7C20}" type="slidenum">
              <a:rPr lang="en-US" altLang="zh-TW"/>
              <a:pPr/>
              <a:t>‹#›</a:t>
            </a:fld>
            <a:endParaRPr lang="en-US" altLang="zh-TW"/>
          </a:p>
        </p:txBody>
      </p:sp>
    </p:spTree>
    <p:extLst>
      <p:ext uri="{BB962C8B-B14F-4D97-AF65-F5344CB8AC3E}">
        <p14:creationId xmlns:p14="http://schemas.microsoft.com/office/powerpoint/2010/main" val="99885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TW"/>
          </a:p>
        </p:txBody>
      </p:sp>
      <p:sp>
        <p:nvSpPr>
          <p:cNvPr id="3" name="Footer Placeholder 2"/>
          <p:cNvSpPr>
            <a:spLocks noGrp="1"/>
          </p:cNvSpPr>
          <p:nvPr>
            <p:ph type="ftr" sz="quarter" idx="11"/>
          </p:nvPr>
        </p:nvSpPr>
        <p:spPr/>
        <p:txBody>
          <a:bodyPr/>
          <a:lstStyle>
            <a:lvl1pPr>
              <a:defRPr/>
            </a:lvl1pPr>
          </a:lstStyle>
          <a:p>
            <a:endParaRPr lang="en-US" altLang="zh-TW"/>
          </a:p>
        </p:txBody>
      </p:sp>
      <p:sp>
        <p:nvSpPr>
          <p:cNvPr id="4" name="Slide Number Placeholder 3"/>
          <p:cNvSpPr>
            <a:spLocks noGrp="1"/>
          </p:cNvSpPr>
          <p:nvPr>
            <p:ph type="sldNum" sz="quarter" idx="12"/>
          </p:nvPr>
        </p:nvSpPr>
        <p:spPr/>
        <p:txBody>
          <a:bodyPr/>
          <a:lstStyle>
            <a:lvl1pPr>
              <a:defRPr/>
            </a:lvl1pPr>
          </a:lstStyle>
          <a:p>
            <a:fld id="{A2024F19-42F0-4779-97E6-AFBC37B270D2}" type="slidenum">
              <a:rPr lang="en-US" altLang="zh-TW"/>
              <a:pPr/>
              <a:t>‹#›</a:t>
            </a:fld>
            <a:endParaRPr lang="en-US" altLang="zh-TW"/>
          </a:p>
        </p:txBody>
      </p:sp>
    </p:spTree>
    <p:extLst>
      <p:ext uri="{BB962C8B-B14F-4D97-AF65-F5344CB8AC3E}">
        <p14:creationId xmlns:p14="http://schemas.microsoft.com/office/powerpoint/2010/main" val="3411461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DC520A7A-8A04-49C2-A8E3-3248C06993DE}" type="slidenum">
              <a:rPr lang="en-US" altLang="zh-TW"/>
              <a:pPr/>
              <a:t>‹#›</a:t>
            </a:fld>
            <a:endParaRPr lang="en-US" altLang="zh-TW"/>
          </a:p>
        </p:txBody>
      </p:sp>
    </p:spTree>
    <p:extLst>
      <p:ext uri="{BB962C8B-B14F-4D97-AF65-F5344CB8AC3E}">
        <p14:creationId xmlns:p14="http://schemas.microsoft.com/office/powerpoint/2010/main" val="1841113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a:xfrm>
            <a:off x="5910862" y="6244046"/>
            <a:ext cx="2895600" cy="457200"/>
          </a:xfrm>
        </p:spPr>
        <p:txBody>
          <a:bodyPr/>
          <a:lstStyle>
            <a:lvl1pPr>
              <a:defRPr/>
            </a:lvl1pPr>
          </a:lstStyle>
          <a:p>
            <a:endParaRPr lang="en-US" altLang="zh-TW" dirty="0"/>
          </a:p>
        </p:txBody>
      </p:sp>
      <p:sp>
        <p:nvSpPr>
          <p:cNvPr id="6" name="Slide Number Placeholder 5"/>
          <p:cNvSpPr>
            <a:spLocks noGrp="1"/>
          </p:cNvSpPr>
          <p:nvPr>
            <p:ph type="sldNum" sz="quarter" idx="12"/>
          </p:nvPr>
        </p:nvSpPr>
        <p:spPr/>
        <p:txBody>
          <a:bodyPr/>
          <a:lstStyle>
            <a:lvl1pPr>
              <a:defRPr/>
            </a:lvl1pPr>
          </a:lstStyle>
          <a:p>
            <a:fld id="{F68DBC92-3832-4932-8606-734F308F011D}" type="slidenum">
              <a:rPr lang="en-US" altLang="zh-TW"/>
              <a:pPr/>
              <a:t>‹#›</a:t>
            </a:fld>
            <a:endParaRPr lang="en-US" altLang="zh-TW"/>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592" y="6174296"/>
            <a:ext cx="605408" cy="605408"/>
          </a:xfrm>
          <a:prstGeom prst="rect">
            <a:avLst/>
          </a:prstGeom>
        </p:spPr>
      </p:pic>
    </p:spTree>
    <p:extLst>
      <p:ext uri="{BB962C8B-B14F-4D97-AF65-F5344CB8AC3E}">
        <p14:creationId xmlns:p14="http://schemas.microsoft.com/office/powerpoint/2010/main" val="10150536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S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CF854C73-2ACC-412C-8FA7-EE0C50C48BD3}" type="slidenum">
              <a:rPr lang="en-US" altLang="zh-TW"/>
              <a:pPr/>
              <a:t>‹#›</a:t>
            </a:fld>
            <a:endParaRPr lang="en-US" altLang="zh-TW"/>
          </a:p>
        </p:txBody>
      </p:sp>
    </p:spTree>
    <p:extLst>
      <p:ext uri="{BB962C8B-B14F-4D97-AF65-F5344CB8AC3E}">
        <p14:creationId xmlns:p14="http://schemas.microsoft.com/office/powerpoint/2010/main" val="3882607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98D4B2C2-CE03-47BF-8501-3CABB2F6ACD7}" type="slidenum">
              <a:rPr lang="en-US" altLang="zh-TW"/>
              <a:pPr/>
              <a:t>‹#›</a:t>
            </a:fld>
            <a:endParaRPr lang="en-US" altLang="zh-TW"/>
          </a:p>
        </p:txBody>
      </p:sp>
    </p:spTree>
    <p:extLst>
      <p:ext uri="{BB962C8B-B14F-4D97-AF65-F5344CB8AC3E}">
        <p14:creationId xmlns:p14="http://schemas.microsoft.com/office/powerpoint/2010/main" val="16937503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190750" cy="57912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228600" y="0"/>
            <a:ext cx="64198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05A40AD0-E082-426A-B797-9E601D02505E}" type="slidenum">
              <a:rPr lang="en-US" altLang="zh-TW"/>
              <a:pPr/>
              <a:t>‹#›</a:t>
            </a:fld>
            <a:endParaRPr lang="en-US" altLang="zh-TW"/>
          </a:p>
        </p:txBody>
      </p:sp>
    </p:spTree>
    <p:extLst>
      <p:ext uri="{BB962C8B-B14F-4D97-AF65-F5344CB8AC3E}">
        <p14:creationId xmlns:p14="http://schemas.microsoft.com/office/powerpoint/2010/main" val="3127362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838200" y="914400"/>
            <a:ext cx="7772400" cy="1143000"/>
          </a:xfrm>
        </p:spPr>
        <p:txBody>
          <a:bodyPr/>
          <a:lstStyle>
            <a:lvl1pPr>
              <a:defRPr sz="3200"/>
            </a:lvl1pPr>
          </a:lstStyle>
          <a:p>
            <a:pPr lvl="0"/>
            <a:r>
              <a:rPr lang="en-US" altLang="zh-TW" noProof="0"/>
              <a:t>Click to edit Master title style</a:t>
            </a:r>
            <a:endParaRPr lang="zh-TW" altLang="en-US" noProof="0"/>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altLang="zh-TW" noProof="0"/>
              <a:t>Click to edit Master subtitle style</a:t>
            </a:r>
            <a:endParaRPr lang="zh-TW" altLang="en-US" noProof="0"/>
          </a:p>
        </p:txBody>
      </p:sp>
      <p:sp>
        <p:nvSpPr>
          <p:cNvPr id="4100" name="Rectangle 4"/>
          <p:cNvSpPr>
            <a:spLocks noGrp="1" noChangeArrowheads="1"/>
          </p:cNvSpPr>
          <p:nvPr>
            <p:ph type="dt" sz="half" idx="2"/>
          </p:nvPr>
        </p:nvSpPr>
        <p:spPr/>
        <p:txBody>
          <a:bodyPr/>
          <a:lstStyle>
            <a:lvl1pPr>
              <a:defRPr/>
            </a:lvl1pPr>
          </a:lstStyle>
          <a:p>
            <a:endParaRPr lang="en-US" altLang="zh-TW">
              <a:solidFill>
                <a:srgbClr val="000000"/>
              </a:solidFill>
            </a:endParaRPr>
          </a:p>
        </p:txBody>
      </p:sp>
      <p:sp>
        <p:nvSpPr>
          <p:cNvPr id="4101" name="Rectangle 5"/>
          <p:cNvSpPr>
            <a:spLocks noGrp="1" noChangeArrowheads="1"/>
          </p:cNvSpPr>
          <p:nvPr>
            <p:ph type="ftr" sz="quarter" idx="3"/>
          </p:nvPr>
        </p:nvSpPr>
        <p:spPr/>
        <p:txBody>
          <a:bodyPr/>
          <a:lstStyle>
            <a:lvl1pPr>
              <a:defRPr/>
            </a:lvl1pPr>
          </a:lstStyle>
          <a:p>
            <a:endParaRPr lang="en-US" altLang="zh-TW">
              <a:solidFill>
                <a:srgbClr val="000000"/>
              </a:solidFill>
            </a:endParaRPr>
          </a:p>
        </p:txBody>
      </p:sp>
      <p:sp>
        <p:nvSpPr>
          <p:cNvPr id="4102" name="Rectangle 6"/>
          <p:cNvSpPr>
            <a:spLocks noGrp="1" noChangeArrowheads="1"/>
          </p:cNvSpPr>
          <p:nvPr>
            <p:ph type="sldNum" sz="quarter" idx="4"/>
          </p:nvPr>
        </p:nvSpPr>
        <p:spPr/>
        <p:txBody>
          <a:bodyPr/>
          <a:lstStyle>
            <a:lvl1pPr>
              <a:defRPr/>
            </a:lvl1pPr>
          </a:lstStyle>
          <a:p>
            <a:fld id="{DE6B1B9B-A5D9-451B-8627-7A498FED1253}"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28266218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lvl1pPr>
              <a:defRPr/>
            </a:lvl1pPr>
          </a:lstStyle>
          <a:p>
            <a:endParaRPr lang="en-US" altLang="zh-TW">
              <a:solidFill>
                <a:srgbClr val="000000"/>
              </a:solidFill>
            </a:endParaRPr>
          </a:p>
        </p:txBody>
      </p:sp>
      <p:sp>
        <p:nvSpPr>
          <p:cNvPr id="5" name="Footer Placeholder 4"/>
          <p:cNvSpPr>
            <a:spLocks noGrp="1"/>
          </p:cNvSpPr>
          <p:nvPr>
            <p:ph type="ftr" sz="quarter" idx="11"/>
          </p:nvPr>
        </p:nvSpPr>
        <p:spPr>
          <a:xfrm>
            <a:off x="5910862" y="6244046"/>
            <a:ext cx="2895600" cy="457200"/>
          </a:xfrm>
        </p:spPr>
        <p:txBody>
          <a:bodyPr/>
          <a:lstStyle>
            <a:lvl1pPr>
              <a:defRPr/>
            </a:lvl1pPr>
          </a:lstStyle>
          <a:p>
            <a:endParaRPr lang="en-US" altLang="zh-TW"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8DBC92-3832-4932-8606-734F308F011D}" type="slidenum">
              <a:rPr lang="en-US" altLang="zh-TW">
                <a:solidFill>
                  <a:srgbClr val="000000"/>
                </a:solidFill>
              </a:rPr>
              <a:pPr/>
              <a:t>‹#›</a:t>
            </a:fld>
            <a:endParaRPr lang="en-US" altLang="zh-TW">
              <a:solidFill>
                <a:srgbClr val="000000"/>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592" y="6174296"/>
            <a:ext cx="605408" cy="605408"/>
          </a:xfrm>
          <a:prstGeom prst="rect">
            <a:avLst/>
          </a:prstGeom>
        </p:spPr>
      </p:pic>
    </p:spTree>
    <p:extLst>
      <p:ext uri="{BB962C8B-B14F-4D97-AF65-F5344CB8AC3E}">
        <p14:creationId xmlns:p14="http://schemas.microsoft.com/office/powerpoint/2010/main" val="1716012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TW">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TW">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65D5E8E-F0CD-4795-99C4-BFA39E32853B}"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28577818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5720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lvl1pPr>
              <a:defRPr/>
            </a:lvl1pPr>
          </a:lstStyle>
          <a:p>
            <a:endParaRPr lang="en-US" altLang="zh-TW">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TW">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700A62C-2771-4669-B300-46E42C1F662D}"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1022984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lvl1pPr>
              <a:defRPr/>
            </a:lvl1pPr>
          </a:lstStyle>
          <a:p>
            <a:endParaRPr lang="en-US" altLang="zh-TW">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zh-TW">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B334CE2E-2A0F-42C9-8E1D-1F1E7E592114}"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3156308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lvl1pPr>
              <a:defRPr/>
            </a:lvl1pPr>
          </a:lstStyle>
          <a:p>
            <a:endParaRPr lang="en-US" altLang="zh-TW">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zh-TW">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88A44D63-4F3F-469C-B06F-DAC351AA7C20}"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2257020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TW">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zh-TW">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2024F19-42F0-4779-97E6-AFBC37B270D2}"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4289313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TW"/>
          </a:p>
        </p:txBody>
      </p:sp>
      <p:sp>
        <p:nvSpPr>
          <p:cNvPr id="5" name="Footer Placeholder 4"/>
          <p:cNvSpPr>
            <a:spLocks noGrp="1"/>
          </p:cNvSpPr>
          <p:nvPr>
            <p:ph type="ftr" sz="quarter" idx="11"/>
          </p:nvPr>
        </p:nvSpPr>
        <p:spPr/>
        <p:txBody>
          <a:bodyPr/>
          <a:lstStyle>
            <a:lvl1pPr>
              <a:defRPr/>
            </a:lvl1pPr>
          </a:lstStyle>
          <a:p>
            <a:endParaRPr lang="en-US" altLang="zh-TW"/>
          </a:p>
        </p:txBody>
      </p:sp>
      <p:sp>
        <p:nvSpPr>
          <p:cNvPr id="6" name="Slide Number Placeholder 5"/>
          <p:cNvSpPr>
            <a:spLocks noGrp="1"/>
          </p:cNvSpPr>
          <p:nvPr>
            <p:ph type="sldNum" sz="quarter" idx="12"/>
          </p:nvPr>
        </p:nvSpPr>
        <p:spPr/>
        <p:txBody>
          <a:bodyPr/>
          <a:lstStyle>
            <a:lvl1pPr>
              <a:defRPr/>
            </a:lvl1pPr>
          </a:lstStyle>
          <a:p>
            <a:fld id="{B65D5E8E-F0CD-4795-99C4-BFA39E32853B}" type="slidenum">
              <a:rPr lang="en-US" altLang="zh-TW"/>
              <a:pPr/>
              <a:t>‹#›</a:t>
            </a:fld>
            <a:endParaRPr lang="en-US" altLang="zh-TW"/>
          </a:p>
        </p:txBody>
      </p:sp>
    </p:spTree>
    <p:extLst>
      <p:ext uri="{BB962C8B-B14F-4D97-AF65-F5344CB8AC3E}">
        <p14:creationId xmlns:p14="http://schemas.microsoft.com/office/powerpoint/2010/main" val="1207355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TW">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DC520A7A-8A04-49C2-A8E3-3248C06993DE}"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17445559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S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TW">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CF854C73-2ACC-412C-8FA7-EE0C50C48BD3}"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1013282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endParaRPr lang="en-US" altLang="zh-TW">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TW">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8D4B2C2-CE03-47BF-8501-3CABB2F6ACD7}"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28610802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190750" cy="57912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228600" y="0"/>
            <a:ext cx="64198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endParaRPr lang="en-US" altLang="zh-TW">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TW">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5A40AD0-E082-426A-B797-9E601D02505E}"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24480291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838200" y="914400"/>
            <a:ext cx="7772400" cy="1143000"/>
          </a:xfrm>
        </p:spPr>
        <p:txBody>
          <a:bodyPr/>
          <a:lstStyle>
            <a:lvl1pPr>
              <a:defRPr sz="3200"/>
            </a:lvl1pPr>
          </a:lstStyle>
          <a:p>
            <a:pPr lvl="0"/>
            <a:r>
              <a:rPr lang="en-US" altLang="zh-TW" noProof="0"/>
              <a:t>Click to edit Master title style</a:t>
            </a:r>
            <a:endParaRPr lang="zh-TW" altLang="en-US" noProof="0"/>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altLang="zh-TW" noProof="0"/>
              <a:t>Click to edit Master subtitle style</a:t>
            </a:r>
            <a:endParaRPr lang="zh-TW" altLang="en-US" noProof="0"/>
          </a:p>
        </p:txBody>
      </p:sp>
      <p:sp>
        <p:nvSpPr>
          <p:cNvPr id="4100" name="Rectangle 4"/>
          <p:cNvSpPr>
            <a:spLocks noGrp="1" noChangeArrowheads="1"/>
          </p:cNvSpPr>
          <p:nvPr>
            <p:ph type="dt" sz="half" idx="2"/>
          </p:nvPr>
        </p:nvSpPr>
        <p:spPr/>
        <p:txBody>
          <a:bodyPr/>
          <a:lstStyle>
            <a:lvl1pPr>
              <a:defRPr/>
            </a:lvl1pPr>
          </a:lstStyle>
          <a:p>
            <a:endParaRPr lang="en-US" altLang="zh-TW">
              <a:solidFill>
                <a:srgbClr val="000000"/>
              </a:solidFill>
            </a:endParaRPr>
          </a:p>
        </p:txBody>
      </p:sp>
      <p:sp>
        <p:nvSpPr>
          <p:cNvPr id="4101" name="Rectangle 5"/>
          <p:cNvSpPr>
            <a:spLocks noGrp="1" noChangeArrowheads="1"/>
          </p:cNvSpPr>
          <p:nvPr>
            <p:ph type="ftr" sz="quarter" idx="3"/>
          </p:nvPr>
        </p:nvSpPr>
        <p:spPr/>
        <p:txBody>
          <a:bodyPr/>
          <a:lstStyle>
            <a:lvl1pPr>
              <a:defRPr/>
            </a:lvl1pPr>
          </a:lstStyle>
          <a:p>
            <a:endParaRPr lang="en-US" altLang="zh-TW">
              <a:solidFill>
                <a:srgbClr val="000000"/>
              </a:solidFill>
            </a:endParaRPr>
          </a:p>
        </p:txBody>
      </p:sp>
      <p:sp>
        <p:nvSpPr>
          <p:cNvPr id="4102" name="Rectangle 6"/>
          <p:cNvSpPr>
            <a:spLocks noGrp="1" noChangeArrowheads="1"/>
          </p:cNvSpPr>
          <p:nvPr>
            <p:ph type="sldNum" sz="quarter" idx="4"/>
          </p:nvPr>
        </p:nvSpPr>
        <p:spPr/>
        <p:txBody>
          <a:bodyPr/>
          <a:lstStyle>
            <a:lvl1pPr>
              <a:defRPr/>
            </a:lvl1pPr>
          </a:lstStyle>
          <a:p>
            <a:fld id="{DE6B1B9B-A5D9-451B-8627-7A498FED1253}"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39324839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lvl1pPr>
              <a:defRPr/>
            </a:lvl1pPr>
          </a:lstStyle>
          <a:p>
            <a:endParaRPr lang="en-US" altLang="zh-TW">
              <a:solidFill>
                <a:srgbClr val="000000"/>
              </a:solidFill>
            </a:endParaRPr>
          </a:p>
        </p:txBody>
      </p:sp>
      <p:sp>
        <p:nvSpPr>
          <p:cNvPr id="5" name="Footer Placeholder 4"/>
          <p:cNvSpPr>
            <a:spLocks noGrp="1"/>
          </p:cNvSpPr>
          <p:nvPr>
            <p:ph type="ftr" sz="quarter" idx="11"/>
          </p:nvPr>
        </p:nvSpPr>
        <p:spPr>
          <a:xfrm>
            <a:off x="5910862" y="6244046"/>
            <a:ext cx="2895600" cy="457200"/>
          </a:xfrm>
        </p:spPr>
        <p:txBody>
          <a:bodyPr/>
          <a:lstStyle>
            <a:lvl1pPr>
              <a:defRPr/>
            </a:lvl1pPr>
          </a:lstStyle>
          <a:p>
            <a:endParaRPr lang="en-US" altLang="zh-TW" dirty="0">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68DBC92-3832-4932-8606-734F308F011D}" type="slidenum">
              <a:rPr lang="en-US" altLang="zh-TW">
                <a:solidFill>
                  <a:srgbClr val="000000"/>
                </a:solidFill>
              </a:rPr>
              <a:pPr/>
              <a:t>‹#›</a:t>
            </a:fld>
            <a:endParaRPr lang="en-US" altLang="zh-TW">
              <a:solidFill>
                <a:srgbClr val="000000"/>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592" y="6174296"/>
            <a:ext cx="605408" cy="605408"/>
          </a:xfrm>
          <a:prstGeom prst="rect">
            <a:avLst/>
          </a:prstGeom>
        </p:spPr>
      </p:pic>
    </p:spTree>
    <p:extLst>
      <p:ext uri="{BB962C8B-B14F-4D97-AF65-F5344CB8AC3E}">
        <p14:creationId xmlns:p14="http://schemas.microsoft.com/office/powerpoint/2010/main" val="27788392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TW">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TW">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65D5E8E-F0CD-4795-99C4-BFA39E32853B}"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28211821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5720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lvl1pPr>
              <a:defRPr/>
            </a:lvl1pPr>
          </a:lstStyle>
          <a:p>
            <a:endParaRPr lang="en-US" altLang="zh-TW">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TW">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0700A62C-2771-4669-B300-46E42C1F662D}"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25653038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lvl1pPr>
              <a:defRPr/>
            </a:lvl1pPr>
          </a:lstStyle>
          <a:p>
            <a:endParaRPr lang="en-US" altLang="zh-TW">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ltLang="zh-TW">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B334CE2E-2A0F-42C9-8E1D-1F1E7E592114}"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1246394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lvl1pPr>
              <a:defRPr/>
            </a:lvl1pPr>
          </a:lstStyle>
          <a:p>
            <a:endParaRPr lang="en-US" altLang="zh-TW">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ltLang="zh-TW">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88A44D63-4F3F-469C-B06F-DAC351AA7C20}"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1754132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5720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0700A62C-2771-4669-B300-46E42C1F662D}" type="slidenum">
              <a:rPr lang="en-US" altLang="zh-TW"/>
              <a:pPr/>
              <a:t>‹#›</a:t>
            </a:fld>
            <a:endParaRPr lang="en-US" altLang="zh-TW"/>
          </a:p>
        </p:txBody>
      </p:sp>
    </p:spTree>
    <p:extLst>
      <p:ext uri="{BB962C8B-B14F-4D97-AF65-F5344CB8AC3E}">
        <p14:creationId xmlns:p14="http://schemas.microsoft.com/office/powerpoint/2010/main" val="27923314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TW">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ltLang="zh-TW">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A2024F19-42F0-4779-97E6-AFBC37B270D2}"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5170057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TW">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DC520A7A-8A04-49C2-A8E3-3248C06993DE}"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3975407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S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ltLang="zh-TW">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CF854C73-2ACC-412C-8FA7-EE0C50C48BD3}"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1484944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endParaRPr lang="en-US" altLang="zh-TW">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TW">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8D4B2C2-CE03-47BF-8501-3CABB2F6ACD7}"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40916973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190750" cy="57912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228600" y="0"/>
            <a:ext cx="64198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endParaRPr lang="en-US" altLang="zh-TW">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ltLang="zh-TW">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5A40AD0-E082-426A-B797-9E601D02505E}" type="slidenum">
              <a:rPr lang="en-US" altLang="zh-TW">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15125273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838200" y="914400"/>
            <a:ext cx="7772400" cy="1143000"/>
          </a:xfrm>
        </p:spPr>
        <p:txBody>
          <a:bodyPr/>
          <a:lstStyle>
            <a:lvl1pPr>
              <a:defRPr sz="3200"/>
            </a:lvl1pPr>
          </a:lstStyle>
          <a:p>
            <a:pPr lvl="0"/>
            <a:r>
              <a:rPr lang="en-US" altLang="zh-TW" noProof="0"/>
              <a:t>Click to edit Master title style</a:t>
            </a:r>
            <a:endParaRPr lang="zh-TW" altLang="en-US" noProof="0"/>
          </a:p>
        </p:txBody>
      </p:sp>
      <p:sp>
        <p:nvSpPr>
          <p:cNvPr id="409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altLang="zh-TW" noProof="0"/>
              <a:t>Click to edit Master subtitle style</a:t>
            </a:r>
            <a:endParaRPr lang="zh-TW" altLang="en-US" noProof="0"/>
          </a:p>
        </p:txBody>
      </p:sp>
      <p:sp>
        <p:nvSpPr>
          <p:cNvPr id="4100" name="Rectangle 4"/>
          <p:cNvSpPr>
            <a:spLocks noGrp="1" noChangeArrowheads="1"/>
          </p:cNvSpPr>
          <p:nvPr>
            <p:ph type="dt" sz="half" idx="2"/>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101" name="Rectangle 5"/>
          <p:cNvSpPr>
            <a:spLocks noGrp="1" noChangeArrowheads="1"/>
          </p:cNvSpPr>
          <p:nvPr>
            <p:ph type="ftr" sz="quarter" idx="3"/>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102" name="Rectangle 6"/>
          <p:cNvSpPr>
            <a:spLocks noGrp="1" noChangeArrowheads="1"/>
          </p:cNvSpPr>
          <p:nvPr>
            <p:ph type="sldNum" sz="quarter" idx="4"/>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E6B1B9B-A5D9-451B-8627-7A498FED1253}"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4848003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5" name="Footer Placeholder 4"/>
          <p:cNvSpPr>
            <a:spLocks noGrp="1"/>
          </p:cNvSpPr>
          <p:nvPr>
            <p:ph type="ftr" sz="quarter" idx="11"/>
          </p:nvPr>
        </p:nvSpPr>
        <p:spPr>
          <a:xfrm>
            <a:off x="5910862" y="6244046"/>
            <a:ext cx="2895600" cy="457200"/>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38592" y="6174296"/>
            <a:ext cx="605408" cy="605408"/>
          </a:xfrm>
          <a:prstGeom prst="rect">
            <a:avLst/>
          </a:prstGeom>
        </p:spPr>
      </p:pic>
    </p:spTree>
    <p:extLst>
      <p:ext uri="{BB962C8B-B14F-4D97-AF65-F5344CB8AC3E}">
        <p14:creationId xmlns:p14="http://schemas.microsoft.com/office/powerpoint/2010/main" val="37107803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65D5E8E-F0CD-4795-99C4-BFA39E32853B}"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3414620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6096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4572000" y="16764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700A62C-2771-4669-B300-46E42C1F662D}"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4000581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8" name="Footer Placeholder 7"/>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9" name="Slide Number Placeholder 8"/>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334CE2E-2A0F-42C9-8E1D-1F1E7E592114}"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385981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lvl1pPr>
              <a:defRPr/>
            </a:lvl1pPr>
          </a:lstStyle>
          <a:p>
            <a:endParaRPr lang="en-US" altLang="zh-TW"/>
          </a:p>
        </p:txBody>
      </p:sp>
      <p:sp>
        <p:nvSpPr>
          <p:cNvPr id="8" name="Footer Placeholder 7"/>
          <p:cNvSpPr>
            <a:spLocks noGrp="1"/>
          </p:cNvSpPr>
          <p:nvPr>
            <p:ph type="ftr" sz="quarter" idx="11"/>
          </p:nvPr>
        </p:nvSpPr>
        <p:spPr/>
        <p:txBody>
          <a:bodyPr/>
          <a:lstStyle>
            <a:lvl1pPr>
              <a:defRPr/>
            </a:lvl1pPr>
          </a:lstStyle>
          <a:p>
            <a:endParaRPr lang="en-US" altLang="zh-TW"/>
          </a:p>
        </p:txBody>
      </p:sp>
      <p:sp>
        <p:nvSpPr>
          <p:cNvPr id="9" name="Slide Number Placeholder 8"/>
          <p:cNvSpPr>
            <a:spLocks noGrp="1"/>
          </p:cNvSpPr>
          <p:nvPr>
            <p:ph type="sldNum" sz="quarter" idx="12"/>
          </p:nvPr>
        </p:nvSpPr>
        <p:spPr/>
        <p:txBody>
          <a:bodyPr/>
          <a:lstStyle>
            <a:lvl1pPr>
              <a:defRPr/>
            </a:lvl1pPr>
          </a:lstStyle>
          <a:p>
            <a:fld id="{B334CE2E-2A0F-42C9-8E1D-1F1E7E592114}" type="slidenum">
              <a:rPr lang="en-US" altLang="zh-TW"/>
              <a:pPr/>
              <a:t>‹#›</a:t>
            </a:fld>
            <a:endParaRPr lang="en-US" altLang="zh-TW"/>
          </a:p>
        </p:txBody>
      </p:sp>
    </p:spTree>
    <p:extLst>
      <p:ext uri="{BB962C8B-B14F-4D97-AF65-F5344CB8AC3E}">
        <p14:creationId xmlns:p14="http://schemas.microsoft.com/office/powerpoint/2010/main" val="29019675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 name="Footer Placeholder 3"/>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5" name="Slide Number Placeholder 4"/>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8A44D63-4F3F-469C-B06F-DAC351AA7C20}"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7829301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2024F19-42F0-4779-97E6-AFBC37B270D2}"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42385949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C520A7A-8A04-49C2-A8E3-3248C06993DE}"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15767068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S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F854C73-2ACC-412C-8FA7-EE0C50C48BD3}"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9494909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98D4B2C2-CE03-47BF-8501-3CABB2F6ACD7}"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7546407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190750" cy="5791200"/>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228600" y="0"/>
            <a:ext cx="641985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5A40AD0-E082-426A-B797-9E601D02505E}"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640768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lvl1pPr>
              <a:defRPr/>
            </a:lvl1pPr>
          </a:lstStyle>
          <a:p>
            <a:endParaRPr lang="en-US" altLang="zh-TW"/>
          </a:p>
        </p:txBody>
      </p:sp>
      <p:sp>
        <p:nvSpPr>
          <p:cNvPr id="4" name="Footer Placeholder 3"/>
          <p:cNvSpPr>
            <a:spLocks noGrp="1"/>
          </p:cNvSpPr>
          <p:nvPr>
            <p:ph type="ftr" sz="quarter" idx="11"/>
          </p:nvPr>
        </p:nvSpPr>
        <p:spPr/>
        <p:txBody>
          <a:bodyPr/>
          <a:lstStyle>
            <a:lvl1pPr>
              <a:defRPr/>
            </a:lvl1pPr>
          </a:lstStyle>
          <a:p>
            <a:endParaRPr lang="en-US" altLang="zh-TW"/>
          </a:p>
        </p:txBody>
      </p:sp>
      <p:sp>
        <p:nvSpPr>
          <p:cNvPr id="5" name="Slide Number Placeholder 4"/>
          <p:cNvSpPr>
            <a:spLocks noGrp="1"/>
          </p:cNvSpPr>
          <p:nvPr>
            <p:ph type="sldNum" sz="quarter" idx="12"/>
          </p:nvPr>
        </p:nvSpPr>
        <p:spPr/>
        <p:txBody>
          <a:bodyPr/>
          <a:lstStyle>
            <a:lvl1pPr>
              <a:defRPr/>
            </a:lvl1pPr>
          </a:lstStyle>
          <a:p>
            <a:fld id="{88A44D63-4F3F-469C-B06F-DAC351AA7C20}" type="slidenum">
              <a:rPr lang="en-US" altLang="zh-TW"/>
              <a:pPr/>
              <a:t>‹#›</a:t>
            </a:fld>
            <a:endParaRPr lang="en-US" altLang="zh-TW"/>
          </a:p>
        </p:txBody>
      </p:sp>
    </p:spTree>
    <p:extLst>
      <p:ext uri="{BB962C8B-B14F-4D97-AF65-F5344CB8AC3E}">
        <p14:creationId xmlns:p14="http://schemas.microsoft.com/office/powerpoint/2010/main" val="2314731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TW"/>
          </a:p>
        </p:txBody>
      </p:sp>
      <p:sp>
        <p:nvSpPr>
          <p:cNvPr id="3" name="Footer Placeholder 2"/>
          <p:cNvSpPr>
            <a:spLocks noGrp="1"/>
          </p:cNvSpPr>
          <p:nvPr>
            <p:ph type="ftr" sz="quarter" idx="11"/>
          </p:nvPr>
        </p:nvSpPr>
        <p:spPr/>
        <p:txBody>
          <a:bodyPr/>
          <a:lstStyle>
            <a:lvl1pPr>
              <a:defRPr/>
            </a:lvl1pPr>
          </a:lstStyle>
          <a:p>
            <a:endParaRPr lang="en-US" altLang="zh-TW"/>
          </a:p>
        </p:txBody>
      </p:sp>
      <p:sp>
        <p:nvSpPr>
          <p:cNvPr id="4" name="Slide Number Placeholder 3"/>
          <p:cNvSpPr>
            <a:spLocks noGrp="1"/>
          </p:cNvSpPr>
          <p:nvPr>
            <p:ph type="sldNum" sz="quarter" idx="12"/>
          </p:nvPr>
        </p:nvSpPr>
        <p:spPr/>
        <p:txBody>
          <a:bodyPr/>
          <a:lstStyle>
            <a:lvl1pPr>
              <a:defRPr/>
            </a:lvl1pPr>
          </a:lstStyle>
          <a:p>
            <a:fld id="{A2024F19-42F0-4779-97E6-AFBC37B270D2}" type="slidenum">
              <a:rPr lang="en-US" altLang="zh-TW"/>
              <a:pPr/>
              <a:t>‹#›</a:t>
            </a:fld>
            <a:endParaRPr lang="en-US" altLang="zh-TW"/>
          </a:p>
        </p:txBody>
      </p:sp>
    </p:spTree>
    <p:extLst>
      <p:ext uri="{BB962C8B-B14F-4D97-AF65-F5344CB8AC3E}">
        <p14:creationId xmlns:p14="http://schemas.microsoft.com/office/powerpoint/2010/main" val="2188094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DC520A7A-8A04-49C2-A8E3-3248C06993DE}" type="slidenum">
              <a:rPr lang="en-US" altLang="zh-TW"/>
              <a:pPr/>
              <a:t>‹#›</a:t>
            </a:fld>
            <a:endParaRPr lang="en-US" altLang="zh-TW"/>
          </a:p>
        </p:txBody>
      </p:sp>
    </p:spTree>
    <p:extLst>
      <p:ext uri="{BB962C8B-B14F-4D97-AF65-F5344CB8AC3E}">
        <p14:creationId xmlns:p14="http://schemas.microsoft.com/office/powerpoint/2010/main" val="27709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SG"/>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TW"/>
          </a:p>
        </p:txBody>
      </p:sp>
      <p:sp>
        <p:nvSpPr>
          <p:cNvPr id="6" name="Footer Placeholder 5"/>
          <p:cNvSpPr>
            <a:spLocks noGrp="1"/>
          </p:cNvSpPr>
          <p:nvPr>
            <p:ph type="ftr" sz="quarter" idx="11"/>
          </p:nvPr>
        </p:nvSpPr>
        <p:spPr/>
        <p:txBody>
          <a:bodyPr/>
          <a:lstStyle>
            <a:lvl1pPr>
              <a:defRPr/>
            </a:lvl1pPr>
          </a:lstStyle>
          <a:p>
            <a:endParaRPr lang="en-US" altLang="zh-TW"/>
          </a:p>
        </p:txBody>
      </p:sp>
      <p:sp>
        <p:nvSpPr>
          <p:cNvPr id="7" name="Slide Number Placeholder 6"/>
          <p:cNvSpPr>
            <a:spLocks noGrp="1"/>
          </p:cNvSpPr>
          <p:nvPr>
            <p:ph type="sldNum" sz="quarter" idx="12"/>
          </p:nvPr>
        </p:nvSpPr>
        <p:spPr/>
        <p:txBody>
          <a:bodyPr/>
          <a:lstStyle>
            <a:lvl1pPr>
              <a:defRPr/>
            </a:lvl1pPr>
          </a:lstStyle>
          <a:p>
            <a:fld id="{CF854C73-2ACC-412C-8FA7-EE0C50C48BD3}" type="slidenum">
              <a:rPr lang="en-US" altLang="zh-TW"/>
              <a:pPr/>
              <a:t>‹#›</a:t>
            </a:fld>
            <a:endParaRPr lang="en-US" altLang="zh-TW"/>
          </a:p>
        </p:txBody>
      </p:sp>
    </p:spTree>
    <p:extLst>
      <p:ext uri="{BB962C8B-B14F-4D97-AF65-F5344CB8AC3E}">
        <p14:creationId xmlns:p14="http://schemas.microsoft.com/office/powerpoint/2010/main" val="313622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0"/>
            <a:ext cx="8763000"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p:cNvSpPr>
            <a:spLocks noGrp="1" noChangeArrowheads="1"/>
          </p:cNvSpPr>
          <p:nvPr>
            <p:ph type="body" idx="1"/>
          </p:nvPr>
        </p:nvSpPr>
        <p:spPr bwMode="auto">
          <a:xfrm>
            <a:off x="609600" y="16764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TW"/>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TW"/>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E2F0D62-2F65-4712-81F6-099637A735EF}" type="slidenum">
              <a:rPr lang="en-US" altLang="zh-TW"/>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kumimoji="1" sz="2000" kern="1200">
          <a:solidFill>
            <a:srgbClr val="C5C000"/>
          </a:solidFill>
          <a:latin typeface="+mj-lt"/>
          <a:ea typeface="+mj-ea"/>
          <a:cs typeface="+mj-cs"/>
        </a:defRPr>
      </a:lvl1pPr>
      <a:lvl2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2pPr>
      <a:lvl3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3pPr>
      <a:lvl4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4pPr>
      <a:lvl5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5pPr>
      <a:lvl6pPr marL="4572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6pPr>
      <a:lvl7pPr marL="9144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7pPr>
      <a:lvl8pPr marL="13716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8pPr>
      <a:lvl9pPr marL="18288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9pPr>
    </p:titleStyle>
    <p:bodyStyle>
      <a:lvl1pPr marL="342900" indent="-342900" algn="l" rtl="0" eaLnBrk="1" fontAlgn="base" hangingPunct="1">
        <a:spcBef>
          <a:spcPct val="20000"/>
        </a:spcBef>
        <a:spcAft>
          <a:spcPct val="0"/>
        </a:spcAft>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0"/>
            <a:ext cx="8763000"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p:cNvSpPr>
            <a:spLocks noGrp="1" noChangeArrowheads="1"/>
          </p:cNvSpPr>
          <p:nvPr>
            <p:ph type="body" idx="1"/>
          </p:nvPr>
        </p:nvSpPr>
        <p:spPr bwMode="auto">
          <a:xfrm>
            <a:off x="609600" y="16764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TW"/>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TW"/>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E2F0D62-2F65-4712-81F6-099637A735EF}" type="slidenum">
              <a:rPr lang="en-US" altLang="zh-TW"/>
              <a:pPr/>
              <a:t>‹#›</a:t>
            </a:fld>
            <a:endParaRPr lang="en-US" altLang="zh-TW"/>
          </a:p>
        </p:txBody>
      </p:sp>
    </p:spTree>
    <p:extLst>
      <p:ext uri="{BB962C8B-B14F-4D97-AF65-F5344CB8AC3E}">
        <p14:creationId xmlns:p14="http://schemas.microsoft.com/office/powerpoint/2010/main" val="397002426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rtl="0" eaLnBrk="1" fontAlgn="base" hangingPunct="1">
        <a:spcBef>
          <a:spcPct val="0"/>
        </a:spcBef>
        <a:spcAft>
          <a:spcPct val="0"/>
        </a:spcAft>
        <a:defRPr kumimoji="1" sz="2000" kern="1200">
          <a:solidFill>
            <a:srgbClr val="C5C000"/>
          </a:solidFill>
          <a:latin typeface="+mj-lt"/>
          <a:ea typeface="+mj-ea"/>
          <a:cs typeface="+mj-cs"/>
        </a:defRPr>
      </a:lvl1pPr>
      <a:lvl2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2pPr>
      <a:lvl3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3pPr>
      <a:lvl4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4pPr>
      <a:lvl5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5pPr>
      <a:lvl6pPr marL="4572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6pPr>
      <a:lvl7pPr marL="9144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7pPr>
      <a:lvl8pPr marL="13716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8pPr>
      <a:lvl9pPr marL="18288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9pPr>
    </p:titleStyle>
    <p:bodyStyle>
      <a:lvl1pPr marL="342900" indent="-342900" algn="l" rtl="0" eaLnBrk="1" fontAlgn="base" hangingPunct="1">
        <a:spcBef>
          <a:spcPct val="20000"/>
        </a:spcBef>
        <a:spcAft>
          <a:spcPct val="0"/>
        </a:spcAft>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0"/>
            <a:ext cx="8763000"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p:cNvSpPr>
            <a:spLocks noGrp="1" noChangeArrowheads="1"/>
          </p:cNvSpPr>
          <p:nvPr>
            <p:ph type="body" idx="1"/>
          </p:nvPr>
        </p:nvSpPr>
        <p:spPr bwMode="auto">
          <a:xfrm>
            <a:off x="609600" y="16764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TW">
              <a:solidFill>
                <a:srgbClr val="000000"/>
              </a:solidFill>
              <a:latin typeface="Times New Roman" panose="02020603050405020304"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TW">
              <a:solidFill>
                <a:srgbClr val="000000"/>
              </a:solidFill>
              <a:latin typeface="Times New Roman" panose="02020603050405020304"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E2F0D62-2F65-4712-81F6-099637A735EF}" type="slidenum">
              <a:rPr lang="en-US" altLang="zh-TW">
                <a:solidFill>
                  <a:srgbClr val="000000"/>
                </a:solidFill>
                <a:latin typeface="Times New Roman" panose="02020603050405020304" pitchFamily="18" charset="0"/>
              </a:rPr>
              <a:pPr/>
              <a:t>‹#›</a:t>
            </a:fld>
            <a:endParaRPr lang="en-US" altLang="zh-TW">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4101179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rtl="0" eaLnBrk="1" fontAlgn="base" hangingPunct="1">
        <a:spcBef>
          <a:spcPct val="0"/>
        </a:spcBef>
        <a:spcAft>
          <a:spcPct val="0"/>
        </a:spcAft>
        <a:defRPr kumimoji="1" sz="2000" kern="1200">
          <a:solidFill>
            <a:srgbClr val="C5C000"/>
          </a:solidFill>
          <a:latin typeface="+mj-lt"/>
          <a:ea typeface="+mj-ea"/>
          <a:cs typeface="+mj-cs"/>
        </a:defRPr>
      </a:lvl1pPr>
      <a:lvl2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2pPr>
      <a:lvl3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3pPr>
      <a:lvl4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4pPr>
      <a:lvl5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5pPr>
      <a:lvl6pPr marL="4572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6pPr>
      <a:lvl7pPr marL="9144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7pPr>
      <a:lvl8pPr marL="13716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8pPr>
      <a:lvl9pPr marL="18288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9pPr>
    </p:titleStyle>
    <p:bodyStyle>
      <a:lvl1pPr marL="342900" indent="-342900" algn="l" rtl="0" eaLnBrk="1" fontAlgn="base" hangingPunct="1">
        <a:spcBef>
          <a:spcPct val="20000"/>
        </a:spcBef>
        <a:spcAft>
          <a:spcPct val="0"/>
        </a:spcAft>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0"/>
            <a:ext cx="8763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p:cNvSpPr>
            <a:spLocks noGrp="1" noChangeArrowheads="1"/>
          </p:cNvSpPr>
          <p:nvPr>
            <p:ph type="body" idx="1"/>
          </p:nvPr>
        </p:nvSpPr>
        <p:spPr bwMode="auto">
          <a:xfrm>
            <a:off x="609600" y="16764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TW">
              <a:solidFill>
                <a:srgbClr val="000000"/>
              </a:solidFill>
              <a:latin typeface="Times New Roman" panose="02020603050405020304" pitchFamily="18" charset="0"/>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TW">
              <a:solidFill>
                <a:srgbClr val="000000"/>
              </a:solidFill>
              <a:latin typeface="Times New Roman" panose="02020603050405020304" pitchFamily="18" charset="0"/>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7E2F0D62-2F65-4712-81F6-099637A735EF}" type="slidenum">
              <a:rPr lang="en-US" altLang="zh-TW">
                <a:solidFill>
                  <a:srgbClr val="000000"/>
                </a:solidFill>
                <a:latin typeface="Times New Roman" panose="02020603050405020304" pitchFamily="18" charset="0"/>
              </a:rPr>
              <a:pPr/>
              <a:t>‹#›</a:t>
            </a:fld>
            <a:endParaRPr lang="en-US" altLang="zh-TW">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29437322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ctr" rtl="0" eaLnBrk="1" fontAlgn="base" hangingPunct="1">
        <a:spcBef>
          <a:spcPct val="0"/>
        </a:spcBef>
        <a:spcAft>
          <a:spcPct val="0"/>
        </a:spcAft>
        <a:defRPr kumimoji="1" sz="2000" kern="1200">
          <a:solidFill>
            <a:srgbClr val="C5C000"/>
          </a:solidFill>
          <a:latin typeface="+mj-lt"/>
          <a:ea typeface="+mj-ea"/>
          <a:cs typeface="+mj-cs"/>
        </a:defRPr>
      </a:lvl1pPr>
      <a:lvl2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2pPr>
      <a:lvl3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3pPr>
      <a:lvl4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4pPr>
      <a:lvl5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5pPr>
      <a:lvl6pPr marL="4572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6pPr>
      <a:lvl7pPr marL="9144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7pPr>
      <a:lvl8pPr marL="13716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8pPr>
      <a:lvl9pPr marL="18288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9pPr>
    </p:titleStyle>
    <p:bodyStyle>
      <a:lvl1pPr marL="342900" indent="-342900" algn="l" rtl="0" eaLnBrk="1" fontAlgn="base" hangingPunct="1">
        <a:spcBef>
          <a:spcPct val="20000"/>
        </a:spcBef>
        <a:spcAft>
          <a:spcPct val="0"/>
        </a:spcAft>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0"/>
            <a:ext cx="8763000" cy="990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27" name="Rectangle 3"/>
          <p:cNvSpPr>
            <a:spLocks noGrp="1" noChangeArrowheads="1"/>
          </p:cNvSpPr>
          <p:nvPr>
            <p:ph type="body" idx="1"/>
          </p:nvPr>
        </p:nvSpPr>
        <p:spPr bwMode="auto">
          <a:xfrm>
            <a:off x="609600" y="16764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7E2F0D62-2F65-4712-81F6-099637A735EF}" type="slidenum">
              <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72732555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ctr" rtl="0" eaLnBrk="1" fontAlgn="base" hangingPunct="1">
        <a:spcBef>
          <a:spcPct val="0"/>
        </a:spcBef>
        <a:spcAft>
          <a:spcPct val="0"/>
        </a:spcAft>
        <a:defRPr kumimoji="1" sz="2000" kern="1200">
          <a:solidFill>
            <a:srgbClr val="C5C000"/>
          </a:solidFill>
          <a:latin typeface="+mj-lt"/>
          <a:ea typeface="+mj-ea"/>
          <a:cs typeface="+mj-cs"/>
        </a:defRPr>
      </a:lvl1pPr>
      <a:lvl2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2pPr>
      <a:lvl3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3pPr>
      <a:lvl4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4pPr>
      <a:lvl5pPr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5pPr>
      <a:lvl6pPr marL="4572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6pPr>
      <a:lvl7pPr marL="9144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7pPr>
      <a:lvl8pPr marL="13716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8pPr>
      <a:lvl9pPr marL="1828800" algn="ctr" rtl="0" eaLnBrk="1" fontAlgn="base" hangingPunct="1">
        <a:spcBef>
          <a:spcPct val="0"/>
        </a:spcBef>
        <a:spcAft>
          <a:spcPct val="0"/>
        </a:spcAft>
        <a:defRPr kumimoji="1" sz="2000">
          <a:solidFill>
            <a:srgbClr val="C5C000"/>
          </a:solidFill>
          <a:latin typeface="Times New Roman" panose="02020603050405020304" pitchFamily="18" charset="0"/>
          <a:ea typeface="新細明體" panose="02020500000000000000" pitchFamily="18" charset="-120"/>
        </a:defRPr>
      </a:lvl9pPr>
    </p:titleStyle>
    <p:bodyStyle>
      <a:lvl1pPr marL="342900" indent="-342900" algn="l" rtl="0" eaLnBrk="1" fontAlgn="base" hangingPunct="1">
        <a:spcBef>
          <a:spcPct val="20000"/>
        </a:spcBef>
        <a:spcAft>
          <a:spcPct val="0"/>
        </a:spcAft>
        <a:buChar char="•"/>
        <a:defRPr kumimoji="1" sz="32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kumimoji="1"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kumimoji="1"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2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4.xml"/><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2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35.xml"/><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24.xml"/><Relationship Id="rId6" Type="http://schemas.microsoft.com/office/2007/relationships/hdphoto" Target="../media/hdphoto1.wdp"/><Relationship Id="rId5" Type="http://schemas.openxmlformats.org/officeDocument/2006/relationships/image" Target="../media/image98.png"/><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6.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4.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7.xml"/><Relationship Id="rId1" Type="http://schemas.openxmlformats.org/officeDocument/2006/relationships/slideLayout" Target="../slideLayouts/slideLayout24.xml"/><Relationship Id="rId4" Type="http://schemas.openxmlformats.org/officeDocument/2006/relationships/image" Target="../media/image13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leadingindia.ai/"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136.png"/><Relationship Id="rId1" Type="http://schemas.openxmlformats.org/officeDocument/2006/relationships/slideLayout" Target="../slideLayouts/slideLayout13.xml"/><Relationship Id="rId6" Type="http://schemas.openxmlformats.org/officeDocument/2006/relationships/image" Target="../media/image137.png"/><Relationship Id="rId5" Type="http://schemas.openxmlformats.org/officeDocument/2006/relationships/image" Target="../media/image6.pn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p:txBody>
          <a:bodyPr/>
          <a:lstStyle/>
          <a:p>
            <a:r>
              <a:rPr lang="en-SG" b="1" i="1" dirty="0">
                <a:solidFill>
                  <a:srgbClr val="FFFF00"/>
                </a:solidFill>
                <a:effectLst>
                  <a:outerShdw blurRad="38100" dist="25400" dir="5400000" algn="tl" rotWithShape="0">
                    <a:srgbClr val="000000">
                      <a:alpha val="43000"/>
                    </a:srgbClr>
                  </a:outerShdw>
                </a:effectLst>
              </a:rPr>
              <a:t>Visual Perception using Deep-Learning and Its’ Application in Image Processing</a:t>
            </a:r>
            <a:endParaRPr lang="en-US" altLang="en-US" dirty="0">
              <a:solidFill>
                <a:srgbClr val="FFFF00"/>
              </a:solidFill>
            </a:endParaRPr>
          </a:p>
        </p:txBody>
      </p:sp>
      <p:sp>
        <p:nvSpPr>
          <p:cNvPr id="9219" name="Rectangle 3"/>
          <p:cNvSpPr>
            <a:spLocks noGrp="1" noChangeArrowheads="1"/>
          </p:cNvSpPr>
          <p:nvPr>
            <p:ph type="subTitle" idx="1"/>
          </p:nvPr>
        </p:nvSpPr>
        <p:spPr/>
        <p:txBody>
          <a:bodyPr/>
          <a:lstStyle/>
          <a:p>
            <a:r>
              <a:rPr lang="en-US" altLang="en-US" sz="2000" dirty="0">
                <a:effectLst>
                  <a:outerShdw blurRad="38100" dist="38100" dir="2700000" algn="tl">
                    <a:srgbClr val="000000">
                      <a:alpha val="43137"/>
                    </a:srgbClr>
                  </a:outerShdw>
                </a:effectLst>
              </a:rPr>
              <a:t>Speaker: Dr. </a:t>
            </a:r>
            <a:r>
              <a:rPr lang="en-US" altLang="en-US" sz="2000" dirty="0" err="1">
                <a:effectLst>
                  <a:outerShdw blurRad="38100" dist="38100" dir="2700000" algn="tl">
                    <a:srgbClr val="000000">
                      <a:alpha val="43137"/>
                    </a:srgbClr>
                  </a:outerShdw>
                </a:effectLst>
              </a:rPr>
              <a:t>Vinit</a:t>
            </a:r>
            <a:r>
              <a:rPr lang="en-US" altLang="en-US" sz="2000" dirty="0">
                <a:effectLst>
                  <a:outerShdw blurRad="38100" dist="38100" dir="2700000" algn="tl">
                    <a:srgbClr val="000000">
                      <a:alpha val="43137"/>
                    </a:srgbClr>
                  </a:outerShdw>
                </a:effectLst>
              </a:rPr>
              <a:t> Jakhetiya</a:t>
            </a:r>
          </a:p>
          <a:p>
            <a:r>
              <a:rPr lang="en-US" altLang="en-US" sz="2000" dirty="0">
                <a:effectLst>
                  <a:outerShdw blurRad="38100" dist="38100" dir="2700000" algn="tl">
                    <a:srgbClr val="000000">
                      <a:alpha val="43137"/>
                    </a:srgbClr>
                  </a:outerShdw>
                </a:effectLst>
              </a:rPr>
              <a:t>Date: </a:t>
            </a:r>
            <a:r>
              <a:rPr lang="en-US" altLang="en-US" sz="2000" dirty="0" smtClean="0">
                <a:effectLst>
                  <a:outerShdw blurRad="38100" dist="38100" dir="2700000" algn="tl">
                    <a:srgbClr val="000000">
                      <a:alpha val="43137"/>
                    </a:srgbClr>
                  </a:outerShdw>
                </a:effectLst>
              </a:rPr>
              <a:t>31 August, 2018</a:t>
            </a:r>
          </a:p>
          <a:p>
            <a:r>
              <a:rPr lang="en-US" altLang="en-US" sz="2000" dirty="0" smtClean="0">
                <a:effectLst>
                  <a:outerShdw blurRad="38100" dist="38100" dir="2700000" algn="tl">
                    <a:srgbClr val="000000">
                      <a:alpha val="43137"/>
                    </a:srgbClr>
                  </a:outerShdw>
                </a:effectLst>
              </a:rPr>
              <a:t>Assistant Professor, IIT Jammu</a:t>
            </a:r>
            <a:endParaRPr lang="en-US" altLang="en-US" sz="2000" dirty="0">
              <a:effectLst>
                <a:outerShdw blurRad="38100" dist="38100" dir="2700000" algn="tl">
                  <a:srgbClr val="000000">
                    <a:alpha val="43137"/>
                  </a:srgbClr>
                </a:outerShdw>
              </a:effectLst>
            </a:endParaRPr>
          </a:p>
        </p:txBody>
      </p:sp>
      <p:sp>
        <p:nvSpPr>
          <p:cNvPr id="2" name="Slide Number Placeholder 1"/>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6B1B9B-A5D9-451B-8627-7A498FED1253}"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7" y="6021288"/>
            <a:ext cx="2074464" cy="574815"/>
          </a:xfrm>
          <a:prstGeom prst="rect">
            <a:avLst/>
          </a:prstGeom>
        </p:spPr>
      </p:pic>
      <p:pic>
        <p:nvPicPr>
          <p:cNvPr id="7" name="Picture 2" descr="http://www.ntu.edu.sg/home/d.campolo/ntu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01227" y="6027795"/>
            <a:ext cx="2038726" cy="5995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9954" y="6029297"/>
            <a:ext cx="1778430" cy="594565"/>
          </a:xfrm>
          <a:prstGeom prst="rect">
            <a:avLst/>
          </a:prstGeom>
        </p:spPr>
      </p:pic>
      <p:pic>
        <p:nvPicPr>
          <p:cNvPr id="5" name="Graphic 4">
            <a:extLst>
              <a:ext uri="{FF2B5EF4-FFF2-40B4-BE49-F238E27FC236}">
                <a16:creationId xmlns:a16="http://schemas.microsoft.com/office/drawing/2014/main" id="{C456D9BD-085C-40EA-9FE6-8F25FAB164A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616030" y="5991690"/>
            <a:ext cx="1476986" cy="567147"/>
          </a:xfrm>
          <a:prstGeom prst="rect">
            <a:avLst/>
          </a:prstGeom>
        </p:spPr>
      </p:pic>
      <p:pic>
        <p:nvPicPr>
          <p:cNvPr id="1028" name="Picture 4" descr="Image result for iit jammu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18383" y="5973673"/>
            <a:ext cx="1749961" cy="660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4166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P1. Just Noticeable Difference (JND)</a:t>
            </a:r>
            <a:endParaRPr lang="en-SG" sz="3200" dirty="0">
              <a:solidFill>
                <a:schemeClr val="tx1"/>
              </a:solidFill>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608" y="1988840"/>
            <a:ext cx="6373114" cy="2876951"/>
          </a:xfrm>
        </p:spPr>
      </p:pic>
      <p:sp>
        <p:nvSpPr>
          <p:cNvPr id="4" name="Slide Number Placeholder 3"/>
          <p:cNvSpPr>
            <a:spLocks noGrp="1"/>
          </p:cNvSpPr>
          <p:nvPr>
            <p:ph type="sldNum" sz="quarter" idx="12"/>
          </p:nvPr>
        </p:nvSpPr>
        <p:spPr/>
        <p:txBody>
          <a:bodyPr/>
          <a:lstStyle/>
          <a:p>
            <a:fld id="{F68DBC92-3832-4932-8606-734F308F011D}" type="slidenum">
              <a:rPr lang="en-US" altLang="zh-TW" smtClean="0"/>
              <a:pPr/>
              <a:t>10</a:t>
            </a:fld>
            <a:endParaRPr lang="en-US" altLang="zh-TW"/>
          </a:p>
        </p:txBody>
      </p:sp>
      <p:sp>
        <p:nvSpPr>
          <p:cNvPr id="6" name="Rectangle 5"/>
          <p:cNvSpPr/>
          <p:nvPr/>
        </p:nvSpPr>
        <p:spPr>
          <a:xfrm>
            <a:off x="683568" y="1434261"/>
            <a:ext cx="7920880" cy="5293757"/>
          </a:xfrm>
          <a:prstGeom prst="rect">
            <a:avLst/>
          </a:prstGeom>
        </p:spPr>
        <p:txBody>
          <a:bodyPr wrap="square">
            <a:spAutoFit/>
          </a:bodyPr>
          <a:lstStyle/>
          <a:p>
            <a:pPr algn="just" fontAlgn="auto">
              <a:spcAft>
                <a:spcPts val="0"/>
              </a:spcAft>
              <a:buFont typeface="Wingdings" pitchFamily="2" charset="2"/>
              <a:buChar char="Ø"/>
              <a:defRPr/>
            </a:pPr>
            <a:r>
              <a:rPr lang="en-US" sz="1800" dirty="0"/>
              <a:t>What is JND and Why it is useful?</a:t>
            </a:r>
          </a:p>
          <a:p>
            <a:pPr fontAlgn="auto">
              <a:spcAft>
                <a:spcPts val="0"/>
              </a:spcAft>
              <a:buFont typeface="Wingdings" pitchFamily="2" charset="2"/>
              <a:buChar char="Ø"/>
              <a:defRPr/>
            </a:pPr>
            <a:endParaRPr lang="en-US" sz="1800" dirty="0"/>
          </a:p>
          <a:p>
            <a:pPr fontAlgn="auto">
              <a:spcAft>
                <a:spcPts val="0"/>
              </a:spcAft>
              <a:buFont typeface="Wingdings" pitchFamily="2" charset="2"/>
              <a:buChar char="Ø"/>
              <a:defRPr/>
            </a:pPr>
            <a:endParaRPr lang="en-US" sz="1800" dirty="0"/>
          </a:p>
          <a:p>
            <a:pPr fontAlgn="auto">
              <a:spcAft>
                <a:spcPts val="0"/>
              </a:spcAft>
              <a:defRPr/>
            </a:pPr>
            <a:r>
              <a:rPr lang="en-US" sz="1800" dirty="0"/>
              <a:t> </a:t>
            </a:r>
          </a:p>
          <a:p>
            <a:pPr fontAlgn="auto">
              <a:spcAft>
                <a:spcPts val="0"/>
              </a:spcAft>
              <a:buFont typeface="Wingdings" pitchFamily="2" charset="2"/>
              <a:buChar char="Ø"/>
              <a:defRPr/>
            </a:pPr>
            <a:endParaRPr lang="en-US" sz="1800" dirty="0"/>
          </a:p>
          <a:p>
            <a:pPr fontAlgn="auto">
              <a:spcAft>
                <a:spcPts val="0"/>
              </a:spcAft>
              <a:buFont typeface="Wingdings" pitchFamily="2" charset="2"/>
              <a:buChar char="Ø"/>
              <a:defRPr/>
            </a:pPr>
            <a:endParaRPr lang="en-US" sz="1800" dirty="0"/>
          </a:p>
          <a:p>
            <a:pPr fontAlgn="auto">
              <a:spcAft>
                <a:spcPts val="0"/>
              </a:spcAft>
              <a:buFont typeface="Wingdings" pitchFamily="2" charset="2"/>
              <a:buChar char="Ø"/>
              <a:defRPr/>
            </a:pPr>
            <a:endParaRPr lang="en-US" sz="1800" dirty="0"/>
          </a:p>
          <a:p>
            <a:pPr fontAlgn="auto">
              <a:spcAft>
                <a:spcPts val="0"/>
              </a:spcAft>
              <a:buFont typeface="Wingdings" pitchFamily="2" charset="2"/>
              <a:buChar char="Ø"/>
              <a:defRPr/>
            </a:pPr>
            <a:endParaRPr lang="en-US" sz="1800" dirty="0"/>
          </a:p>
          <a:p>
            <a:pPr fontAlgn="auto">
              <a:spcAft>
                <a:spcPts val="0"/>
              </a:spcAft>
              <a:buFont typeface="Wingdings" pitchFamily="2" charset="2"/>
              <a:buChar char="Ø"/>
              <a:defRPr/>
            </a:pPr>
            <a:endParaRPr lang="en-US" sz="1800" dirty="0"/>
          </a:p>
          <a:p>
            <a:pPr fontAlgn="auto">
              <a:spcAft>
                <a:spcPts val="0"/>
              </a:spcAft>
              <a:buFont typeface="Wingdings" pitchFamily="2" charset="2"/>
              <a:buChar char="Ø"/>
              <a:defRPr/>
            </a:pPr>
            <a:endParaRPr lang="en-US" sz="1800" dirty="0"/>
          </a:p>
          <a:p>
            <a:pPr fontAlgn="auto">
              <a:spcAft>
                <a:spcPts val="0"/>
              </a:spcAft>
              <a:buFont typeface="Wingdings" pitchFamily="2" charset="2"/>
              <a:buChar char="Ø"/>
              <a:defRPr/>
            </a:pPr>
            <a:endParaRPr lang="en-US" sz="1800" dirty="0"/>
          </a:p>
          <a:p>
            <a:pPr fontAlgn="auto">
              <a:spcAft>
                <a:spcPts val="0"/>
              </a:spcAft>
              <a:buFont typeface="Wingdings" pitchFamily="2" charset="2"/>
              <a:buChar char="Ø"/>
              <a:defRPr/>
            </a:pPr>
            <a:endParaRPr lang="en-US" sz="1800" dirty="0"/>
          </a:p>
          <a:p>
            <a:pPr fontAlgn="auto">
              <a:spcAft>
                <a:spcPts val="0"/>
              </a:spcAft>
              <a:buFont typeface="Wingdings" pitchFamily="2" charset="2"/>
              <a:buChar char="Ø"/>
              <a:defRPr/>
            </a:pPr>
            <a:endParaRPr lang="en-US" sz="1800" dirty="0"/>
          </a:p>
          <a:p>
            <a:pPr marL="285750" indent="-285750" algn="just" fontAlgn="auto">
              <a:spcAft>
                <a:spcPts val="0"/>
              </a:spcAft>
              <a:buFont typeface="Arial" panose="020B0604020202020204" pitchFamily="34" charset="0"/>
              <a:buChar char="•"/>
              <a:defRPr/>
            </a:pPr>
            <a:r>
              <a:rPr lang="en-US" altLang="zh-HK" sz="1800" dirty="0"/>
              <a:t> </a:t>
            </a:r>
            <a:r>
              <a:rPr lang="en-US" altLang="zh-HK" sz="1600" dirty="0"/>
              <a:t>JND help to identify perceptually important regions and so, it useful in several applications, such as:</a:t>
            </a:r>
          </a:p>
          <a:p>
            <a:pPr marL="742950" lvl="1" indent="-285750" algn="just" fontAlgn="auto">
              <a:spcAft>
                <a:spcPts val="0"/>
              </a:spcAft>
              <a:buFont typeface="Arial" panose="020B0604020202020204" pitchFamily="34" charset="0"/>
              <a:buChar char="•"/>
              <a:defRPr/>
            </a:pPr>
            <a:r>
              <a:rPr lang="en-US" sz="1400" dirty="0"/>
              <a:t>Multimedia coding, </a:t>
            </a:r>
          </a:p>
          <a:p>
            <a:pPr marL="742950" lvl="1" indent="-285750" algn="just" fontAlgn="auto">
              <a:spcAft>
                <a:spcPts val="0"/>
              </a:spcAft>
              <a:buFont typeface="Arial" panose="020B0604020202020204" pitchFamily="34" charset="0"/>
              <a:buChar char="•"/>
              <a:defRPr/>
            </a:pPr>
            <a:r>
              <a:rPr lang="en-US" sz="1400" dirty="0"/>
              <a:t>Quality assessment, </a:t>
            </a:r>
          </a:p>
          <a:p>
            <a:pPr marL="742950" lvl="1" indent="-285750" algn="just" fontAlgn="auto">
              <a:spcAft>
                <a:spcPts val="0"/>
              </a:spcAft>
              <a:buFont typeface="Arial" panose="020B0604020202020204" pitchFamily="34" charset="0"/>
              <a:buChar char="•"/>
              <a:defRPr/>
            </a:pPr>
            <a:r>
              <a:rPr lang="en-US" sz="1400" dirty="0"/>
              <a:t>Water-marking,</a:t>
            </a:r>
          </a:p>
          <a:p>
            <a:pPr marL="742950" lvl="1" indent="-285750" algn="just" fontAlgn="auto">
              <a:spcAft>
                <a:spcPts val="0"/>
              </a:spcAft>
              <a:buFont typeface="Arial" panose="020B0604020202020204" pitchFamily="34" charset="0"/>
              <a:buChar char="•"/>
              <a:defRPr/>
            </a:pPr>
            <a:r>
              <a:rPr lang="en-US" sz="1400" dirty="0"/>
              <a:t>Saliency detection, and </a:t>
            </a:r>
          </a:p>
          <a:p>
            <a:pPr marL="742950" lvl="1" indent="-285750" algn="just" fontAlgn="auto">
              <a:spcAft>
                <a:spcPts val="0"/>
              </a:spcAft>
              <a:buFont typeface="Arial" panose="020B0604020202020204" pitchFamily="34" charset="0"/>
              <a:buChar char="•"/>
              <a:defRPr/>
            </a:pPr>
            <a:r>
              <a:rPr lang="en-US" sz="1400" dirty="0"/>
              <a:t>Visual enhancement.</a:t>
            </a:r>
          </a:p>
        </p:txBody>
      </p:sp>
      <p:sp>
        <p:nvSpPr>
          <p:cNvPr id="7" name="TextBox 6"/>
          <p:cNvSpPr txBox="1"/>
          <p:nvPr/>
        </p:nvSpPr>
        <p:spPr>
          <a:xfrm>
            <a:off x="-34738" y="3216990"/>
            <a:ext cx="1140056" cy="307777"/>
          </a:xfrm>
          <a:prstGeom prst="rect">
            <a:avLst/>
          </a:prstGeom>
          <a:noFill/>
        </p:spPr>
        <p:txBody>
          <a:bodyPr wrap="none" rtlCol="0">
            <a:spAutoFit/>
          </a:bodyPr>
          <a:lstStyle/>
          <a:p>
            <a:r>
              <a:rPr lang="en-US" sz="1400" i="1" dirty="0"/>
              <a:t>Size=169 KB</a:t>
            </a:r>
            <a:endParaRPr lang="en-SG" sz="1400" i="1" dirty="0"/>
          </a:p>
        </p:txBody>
      </p:sp>
      <p:sp>
        <p:nvSpPr>
          <p:cNvPr id="8" name="TextBox 7"/>
          <p:cNvSpPr txBox="1"/>
          <p:nvPr/>
        </p:nvSpPr>
        <p:spPr>
          <a:xfrm>
            <a:off x="7404755" y="3057983"/>
            <a:ext cx="1140056" cy="307777"/>
          </a:xfrm>
          <a:prstGeom prst="rect">
            <a:avLst/>
          </a:prstGeom>
          <a:noFill/>
        </p:spPr>
        <p:txBody>
          <a:bodyPr wrap="none" rtlCol="0">
            <a:spAutoFit/>
          </a:bodyPr>
          <a:lstStyle/>
          <a:p>
            <a:r>
              <a:rPr lang="en-US" sz="1400" i="1" dirty="0"/>
              <a:t>Size=120 KB</a:t>
            </a:r>
            <a:endParaRPr lang="en-SG" sz="1400" i="1" dirty="0"/>
          </a:p>
        </p:txBody>
      </p:sp>
    </p:spTree>
    <p:extLst>
      <p:ext uri="{BB962C8B-B14F-4D97-AF65-F5344CB8AC3E}">
        <p14:creationId xmlns:p14="http://schemas.microsoft.com/office/powerpoint/2010/main" val="15080775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P1. Related Work</a:t>
            </a: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35995" y="990600"/>
            <a:ext cx="7772400" cy="4114800"/>
          </a:xfrm>
        </p:spPr>
        <p:txBody>
          <a:bodyPr/>
          <a:lstStyle/>
          <a:p>
            <a:r>
              <a:rPr lang="en-US" sz="1600" dirty="0"/>
              <a:t>JND algorithms can be broadly divided into two categories:</a:t>
            </a:r>
          </a:p>
          <a:p>
            <a:pPr lvl="5">
              <a:buFont typeface="Wingdings" panose="05000000000000000000" pitchFamily="2" charset="2"/>
              <a:buChar char="Ø"/>
            </a:pPr>
            <a:r>
              <a:rPr lang="en-US" sz="1600" dirty="0"/>
              <a:t>Pixel domain JND</a:t>
            </a:r>
          </a:p>
          <a:p>
            <a:pPr lvl="5">
              <a:buFont typeface="Wingdings" panose="05000000000000000000" pitchFamily="2" charset="2"/>
              <a:buChar char="Ø"/>
            </a:pPr>
            <a:r>
              <a:rPr lang="en-US" sz="1600" dirty="0"/>
              <a:t>Frequency domain JND.</a:t>
            </a:r>
          </a:p>
          <a:p>
            <a:pPr lvl="5">
              <a:buFont typeface="Wingdings" panose="05000000000000000000" pitchFamily="2" charset="2"/>
              <a:buChar char="Ø"/>
            </a:pPr>
            <a:endParaRPr lang="en-US" sz="1600" dirty="0"/>
          </a:p>
          <a:p>
            <a:pPr lvl="5">
              <a:buFont typeface="Wingdings" panose="05000000000000000000" pitchFamily="2" charset="2"/>
              <a:buChar char="Ø"/>
            </a:pPr>
            <a:endParaRPr lang="en-US" sz="1600" dirty="0"/>
          </a:p>
          <a:p>
            <a:pPr lvl="5">
              <a:buFont typeface="Wingdings" panose="05000000000000000000" pitchFamily="2" charset="2"/>
              <a:buChar char="Ø"/>
            </a:pPr>
            <a:endParaRPr lang="en-US" sz="1600" dirty="0"/>
          </a:p>
          <a:p>
            <a:pPr marL="2286000" lvl="5" indent="0">
              <a:buNone/>
            </a:pPr>
            <a:endParaRPr lang="en-US" sz="1600" dirty="0"/>
          </a:p>
          <a:p>
            <a:pPr marL="0" indent="0" algn="ctr">
              <a:lnSpc>
                <a:spcPct val="250000"/>
              </a:lnSpc>
              <a:spcAft>
                <a:spcPts val="1000"/>
              </a:spcAft>
              <a:buNone/>
            </a:pPr>
            <a:r>
              <a:rPr lang="en-SG" sz="1200" i="1" dirty="0">
                <a:solidFill>
                  <a:srgbClr val="0070C0"/>
                </a:solidFill>
                <a:latin typeface="Calibri" panose="020F0502020204030204" pitchFamily="34" charset="0"/>
                <a:ea typeface="Calibri" panose="020F0502020204030204" pitchFamily="34" charset="0"/>
                <a:cs typeface="Calibri" panose="020F0502020204030204" pitchFamily="34" charset="0"/>
              </a:rPr>
              <a:t>Table 1. Comparison between existing pixel domain JND models [1-5].</a:t>
            </a:r>
          </a:p>
          <a:p>
            <a:pPr marL="0" indent="0" algn="ctr">
              <a:lnSpc>
                <a:spcPct val="107000"/>
              </a:lnSpc>
              <a:spcAft>
                <a:spcPts val="1000"/>
              </a:spcAft>
              <a:buNone/>
            </a:pPr>
            <a:endParaRPr lang="en-US" sz="1200" i="1" dirty="0">
              <a:solidFill>
                <a:srgbClr val="0070C0"/>
              </a:solidFill>
              <a:latin typeface="Calibri" panose="020F0502020204030204" pitchFamily="34" charset="0"/>
            </a:endParaRPr>
          </a:p>
          <a:p>
            <a:pPr marL="0" indent="0" algn="ctr">
              <a:lnSpc>
                <a:spcPct val="107000"/>
              </a:lnSpc>
              <a:spcAft>
                <a:spcPts val="1000"/>
              </a:spcAft>
              <a:buNone/>
            </a:pPr>
            <a:endParaRPr lang="en-US" sz="1200" i="1" dirty="0">
              <a:solidFill>
                <a:srgbClr val="0070C0"/>
              </a:solidFill>
              <a:latin typeface="Calibri" panose="020F0502020204030204" pitchFamily="34" charset="0"/>
            </a:endParaRPr>
          </a:p>
          <a:p>
            <a:pPr marL="0" indent="0" algn="ctr">
              <a:lnSpc>
                <a:spcPct val="107000"/>
              </a:lnSpc>
              <a:spcAft>
                <a:spcPts val="1000"/>
              </a:spcAft>
              <a:buNone/>
            </a:pPr>
            <a:endParaRPr lang="en-US" sz="1200" i="1" dirty="0">
              <a:solidFill>
                <a:srgbClr val="0070C0"/>
              </a:solidFill>
              <a:latin typeface="Calibri" panose="020F0502020204030204" pitchFamily="34" charset="0"/>
            </a:endParaRPr>
          </a:p>
          <a:p>
            <a:pPr marL="0" indent="0" algn="ctr">
              <a:lnSpc>
                <a:spcPct val="107000"/>
              </a:lnSpc>
              <a:spcAft>
                <a:spcPts val="1000"/>
              </a:spcAft>
              <a:buNone/>
            </a:pPr>
            <a:endParaRPr lang="en-US" sz="1200" i="1" dirty="0">
              <a:solidFill>
                <a:srgbClr val="0070C0"/>
              </a:solidFill>
              <a:latin typeface="Calibri" panose="020F0502020204030204" pitchFamily="34" charset="0"/>
            </a:endParaRP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11</a:t>
            </a:fld>
            <a:endParaRPr lang="en-US" altLang="zh-TW"/>
          </a:p>
        </p:txBody>
      </p:sp>
      <p:graphicFrame>
        <p:nvGraphicFramePr>
          <p:cNvPr id="7" name="Table 6"/>
          <p:cNvGraphicFramePr>
            <a:graphicFrameLocks noGrp="1"/>
          </p:cNvGraphicFramePr>
          <p:nvPr>
            <p:extLst>
              <p:ext uri="{D42A27DB-BD31-4B8C-83A1-F6EECF244321}">
                <p14:modId xmlns:p14="http://schemas.microsoft.com/office/powerpoint/2010/main" val="2883732960"/>
              </p:ext>
            </p:extLst>
          </p:nvPr>
        </p:nvGraphicFramePr>
        <p:xfrm>
          <a:off x="1547664" y="3501009"/>
          <a:ext cx="6192687" cy="2053375"/>
        </p:xfrm>
        <a:graphic>
          <a:graphicData uri="http://schemas.openxmlformats.org/drawingml/2006/table">
            <a:tbl>
              <a:tblPr bandRow="1"/>
              <a:tblGrid>
                <a:gridCol w="2166906">
                  <a:extLst>
                    <a:ext uri="{9D8B030D-6E8A-4147-A177-3AD203B41FA5}">
                      <a16:colId xmlns:a16="http://schemas.microsoft.com/office/drawing/2014/main" val="20000"/>
                    </a:ext>
                  </a:extLst>
                </a:gridCol>
                <a:gridCol w="828523">
                  <a:extLst>
                    <a:ext uri="{9D8B030D-6E8A-4147-A177-3AD203B41FA5}">
                      <a16:colId xmlns:a16="http://schemas.microsoft.com/office/drawing/2014/main" val="20001"/>
                    </a:ext>
                  </a:extLst>
                </a:gridCol>
                <a:gridCol w="679203">
                  <a:extLst>
                    <a:ext uri="{9D8B030D-6E8A-4147-A177-3AD203B41FA5}">
                      <a16:colId xmlns:a16="http://schemas.microsoft.com/office/drawing/2014/main" val="20002"/>
                    </a:ext>
                  </a:extLst>
                </a:gridCol>
                <a:gridCol w="839747">
                  <a:extLst>
                    <a:ext uri="{9D8B030D-6E8A-4147-A177-3AD203B41FA5}">
                      <a16:colId xmlns:a16="http://schemas.microsoft.com/office/drawing/2014/main" val="20003"/>
                    </a:ext>
                  </a:extLst>
                </a:gridCol>
                <a:gridCol w="839154">
                  <a:extLst>
                    <a:ext uri="{9D8B030D-6E8A-4147-A177-3AD203B41FA5}">
                      <a16:colId xmlns:a16="http://schemas.microsoft.com/office/drawing/2014/main" val="20004"/>
                    </a:ext>
                  </a:extLst>
                </a:gridCol>
                <a:gridCol w="839154">
                  <a:extLst>
                    <a:ext uri="{9D8B030D-6E8A-4147-A177-3AD203B41FA5}">
                      <a16:colId xmlns:a16="http://schemas.microsoft.com/office/drawing/2014/main" val="3148088476"/>
                    </a:ext>
                  </a:extLst>
                </a:gridCol>
              </a:tblGrid>
              <a:tr h="386346">
                <a:tc>
                  <a:txBody>
                    <a:bodyPr/>
                    <a:lstStyle/>
                    <a:p>
                      <a:pPr algn="ctr">
                        <a:lnSpc>
                          <a:spcPct val="107000"/>
                        </a:lnSpc>
                        <a:spcAft>
                          <a:spcPts val="800"/>
                        </a:spcAft>
                      </a:pPr>
                      <a:r>
                        <a:rPr lang="en-SG" sz="11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Attribute</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Chou et al. [1]</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NAMM [2]</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Liu et al. [3]</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Wu et al. [4]</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latinLnBrk="0" hangingPunct="1">
                        <a:lnSpc>
                          <a:spcPct val="107000"/>
                        </a:lnSpc>
                        <a:spcAft>
                          <a:spcPts val="800"/>
                        </a:spcAft>
                      </a:pPr>
                      <a:r>
                        <a:rPr lang="en-SG" sz="1100" kern="12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Proposed [5]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2413">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LA or Texture Masking</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kern="12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2572">
                <a:tc>
                  <a:txBody>
                    <a:bodyPr/>
                    <a:lstStyle/>
                    <a:p>
                      <a:pPr algn="ctr">
                        <a:lnSpc>
                          <a:spcPct val="107000"/>
                        </a:lnSpc>
                        <a:spcAft>
                          <a:spcPts val="800"/>
                        </a:spcAft>
                      </a:pPr>
                      <a:r>
                        <a:rPr lang="en-SG" sz="1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LA and CM</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kern="12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2413">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Image classification</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kern="12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2413">
                <a:tc>
                  <a:txBody>
                    <a:bodyPr/>
                    <a:lstStyle/>
                    <a:p>
                      <a:pPr algn="ctr">
                        <a:lnSpc>
                          <a:spcPct val="107000"/>
                        </a:lnSpc>
                        <a:spcAft>
                          <a:spcPts val="800"/>
                        </a:spcAft>
                      </a:pPr>
                      <a:r>
                        <a:rPr lang="en-SG" sz="1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CM based upon edge strength</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kern="12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2413">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CM based upon prediction errors</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a:solidFill>
                            <a:srgbClr val="0070C0"/>
                          </a:solidFill>
                          <a:effectLst/>
                          <a:latin typeface="Calibri" panose="020F0502020204030204" pitchFamily="34" charset="0"/>
                          <a:ea typeface="Calibri" panose="020F0502020204030204" pitchFamily="34" charset="0"/>
                          <a:cs typeface="Calibri" panose="020F0502020204030204" pitchFamily="34" charset="0"/>
                        </a:rPr>
                        <a:t>No</a:t>
                      </a:r>
                      <a:endParaRPr lang="en-SG"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endParaRPr lang="en-SG" sz="11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kern="12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2413">
                <a:tc>
                  <a:txBody>
                    <a:bodyPr/>
                    <a:lstStyle/>
                    <a:p>
                      <a:pPr algn="ctr">
                        <a:lnSpc>
                          <a:spcPct val="107000"/>
                        </a:lnSpc>
                        <a:spcAft>
                          <a:spcPts val="800"/>
                        </a:spcAft>
                      </a:pPr>
                      <a:r>
                        <a:rPr lang="en-SG" sz="1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Contrast Sensitivity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2413">
                <a:tc>
                  <a:txBody>
                    <a:bodyPr/>
                    <a:lstStyle/>
                    <a:p>
                      <a:pPr algn="ctr">
                        <a:lnSpc>
                          <a:spcPct val="107000"/>
                        </a:lnSpc>
                        <a:spcAft>
                          <a:spcPts val="800"/>
                        </a:spcAft>
                      </a:pPr>
                      <a:r>
                        <a:rPr lang="en-SG" sz="105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Handle Under- and over-estimation of CM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n-SG" sz="11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Yes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0" name="TextBox 9"/>
          <p:cNvSpPr txBox="1"/>
          <p:nvPr/>
        </p:nvSpPr>
        <p:spPr>
          <a:xfrm>
            <a:off x="235866" y="5740568"/>
            <a:ext cx="8519864" cy="1061829"/>
          </a:xfrm>
          <a:prstGeom prst="rect">
            <a:avLst/>
          </a:prstGeom>
          <a:noFill/>
        </p:spPr>
        <p:txBody>
          <a:bodyPr wrap="square" rtlCol="0">
            <a:spAutoFit/>
          </a:bodyPr>
          <a:lstStyle/>
          <a:p>
            <a:r>
              <a:rPr lang="en-SG" sz="900" dirty="0"/>
              <a:t>[1]. C. H. Chou and Y. C. Li, “A perceptually tuned sub-band image coder based on the measure of just-noticeable-distortion profile,” </a:t>
            </a:r>
            <a:r>
              <a:rPr lang="en-SG" sz="900" i="1" dirty="0"/>
              <a:t>IEEE Trans. on Circuits and Systems for Video Technology,</a:t>
            </a:r>
            <a:r>
              <a:rPr lang="en-SG" sz="900" dirty="0"/>
              <a:t> pp. 467-476, 1995.</a:t>
            </a:r>
          </a:p>
          <a:p>
            <a:r>
              <a:rPr lang="en-SG" sz="900" dirty="0"/>
              <a:t>[2]. X. K. Yang, et al.,  “Just noticeable distortion model and its applications in video coding,” </a:t>
            </a:r>
            <a:r>
              <a:rPr lang="en-SG" sz="900" i="1" dirty="0"/>
              <a:t>Signal Processing: Image Communication</a:t>
            </a:r>
            <a:r>
              <a:rPr lang="en-SG" sz="900" dirty="0"/>
              <a:t>, pp. 662-680, 2005.</a:t>
            </a:r>
          </a:p>
          <a:p>
            <a:r>
              <a:rPr lang="en-SG" sz="900" dirty="0"/>
              <a:t>[3]. A. Liu, et al., “Just noticeable difference for images with decomposition model for separating edge and textured regions,” </a:t>
            </a:r>
            <a:r>
              <a:rPr lang="en-SG" sz="900" i="1" dirty="0"/>
              <a:t>IEEE Trans. on Circuits and Systems for Video Technology,</a:t>
            </a:r>
            <a:r>
              <a:rPr lang="en-SG" sz="900" dirty="0"/>
              <a:t> pp. 1648-1652, 2010.</a:t>
            </a:r>
          </a:p>
          <a:p>
            <a:r>
              <a:rPr lang="en-US" sz="900" dirty="0"/>
              <a:t>[4]. </a:t>
            </a:r>
            <a:r>
              <a:rPr lang="en-SG" sz="900" dirty="0"/>
              <a:t>J. Wu et al., “Just noticeable difference estimation for images with free-energy principle,” </a:t>
            </a:r>
            <a:r>
              <a:rPr lang="en-SG" sz="900" i="1" dirty="0"/>
              <a:t>IEEE Trans. on Multimedia,</a:t>
            </a:r>
            <a:r>
              <a:rPr lang="en-SG" sz="900" dirty="0"/>
              <a:t> pp. 1705-1710, 2013.</a:t>
            </a:r>
          </a:p>
          <a:p>
            <a:r>
              <a:rPr lang="en-US" altLang="zh-HK" sz="900" b="1" i="1" dirty="0"/>
              <a:t>[5].</a:t>
            </a:r>
            <a:r>
              <a:rPr lang="en-US" altLang="zh-HK" sz="900" dirty="0"/>
              <a:t>V. </a:t>
            </a:r>
            <a:r>
              <a:rPr lang="en-US" altLang="zh-HK" sz="900" dirty="0" err="1"/>
              <a:t>Jakhetiya</a:t>
            </a:r>
            <a:r>
              <a:rPr lang="en-US" altLang="zh-HK" sz="900" dirty="0"/>
              <a:t>,</a:t>
            </a:r>
            <a:r>
              <a:rPr lang="en-US" altLang="zh-HK" sz="900" b="1" i="1" dirty="0"/>
              <a:t> </a:t>
            </a:r>
            <a:r>
              <a:rPr lang="en-US" altLang="zh-HK" sz="900" dirty="0"/>
              <a:t>et al.,” Just Noticeable Difference for natural images using RMS contrast and feed-back mechanism</a:t>
            </a:r>
            <a:r>
              <a:rPr lang="en-US" altLang="zh-HK" sz="900" i="1" dirty="0"/>
              <a:t>”, Elsevier Neurocomputing, </a:t>
            </a:r>
            <a:r>
              <a:rPr lang="en-US" altLang="zh-HK" sz="900" dirty="0"/>
              <a:t>Vol. 275, Pages 366-376, 2018</a:t>
            </a:r>
            <a:endParaRPr lang="en-SG" sz="900" dirty="0"/>
          </a:p>
        </p:txBody>
      </p:sp>
      <p:sp>
        <p:nvSpPr>
          <p:cNvPr id="8" name="TextBox 7"/>
          <p:cNvSpPr txBox="1"/>
          <p:nvPr/>
        </p:nvSpPr>
        <p:spPr>
          <a:xfrm>
            <a:off x="-48799" y="3446166"/>
            <a:ext cx="1596463" cy="276999"/>
          </a:xfrm>
          <a:prstGeom prst="rect">
            <a:avLst/>
          </a:prstGeom>
          <a:noFill/>
        </p:spPr>
        <p:txBody>
          <a:bodyPr wrap="none" rtlCol="0">
            <a:spAutoFit/>
          </a:bodyPr>
          <a:lstStyle/>
          <a:p>
            <a:r>
              <a:rPr lang="en-US" sz="1200" i="1" dirty="0">
                <a:solidFill>
                  <a:srgbClr val="FF0000"/>
                </a:solidFill>
              </a:rPr>
              <a:t>Luminance Adaptation</a:t>
            </a:r>
          </a:p>
        </p:txBody>
      </p:sp>
      <p:cxnSp>
        <p:nvCxnSpPr>
          <p:cNvPr id="11" name="Straight Arrow Connector 10"/>
          <p:cNvCxnSpPr/>
          <p:nvPr/>
        </p:nvCxnSpPr>
        <p:spPr bwMode="auto">
          <a:xfrm>
            <a:off x="1208315" y="3684969"/>
            <a:ext cx="1296144" cy="50405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TextBox 11"/>
          <p:cNvSpPr txBox="1"/>
          <p:nvPr/>
        </p:nvSpPr>
        <p:spPr>
          <a:xfrm>
            <a:off x="-6168" y="4930910"/>
            <a:ext cx="1284326" cy="276999"/>
          </a:xfrm>
          <a:prstGeom prst="rect">
            <a:avLst/>
          </a:prstGeom>
          <a:noFill/>
        </p:spPr>
        <p:txBody>
          <a:bodyPr wrap="none" rtlCol="0">
            <a:spAutoFit/>
          </a:bodyPr>
          <a:lstStyle/>
          <a:p>
            <a:r>
              <a:rPr lang="en-US" sz="1200" i="1" dirty="0">
                <a:solidFill>
                  <a:srgbClr val="FF0000"/>
                </a:solidFill>
              </a:rPr>
              <a:t>Contrast Masking</a:t>
            </a:r>
          </a:p>
        </p:txBody>
      </p:sp>
      <p:cxnSp>
        <p:nvCxnSpPr>
          <p:cNvPr id="16" name="Straight Arrow Connector 15"/>
          <p:cNvCxnSpPr/>
          <p:nvPr/>
        </p:nvCxnSpPr>
        <p:spPr bwMode="auto">
          <a:xfrm flipV="1">
            <a:off x="642163" y="4603550"/>
            <a:ext cx="1323616" cy="38952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r="20391"/>
          <a:stretch/>
        </p:blipFill>
        <p:spPr>
          <a:xfrm>
            <a:off x="6156176" y="1772816"/>
            <a:ext cx="1907232" cy="134761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064" y="1767133"/>
            <a:ext cx="2070720" cy="1379418"/>
          </a:xfrm>
          <a:prstGeom prst="rect">
            <a:avLst/>
          </a:prstGeom>
        </p:spPr>
      </p:pic>
    </p:spTree>
    <p:extLst>
      <p:ext uri="{BB962C8B-B14F-4D97-AF65-F5344CB8AC3E}">
        <p14:creationId xmlns:p14="http://schemas.microsoft.com/office/powerpoint/2010/main" val="25475555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rPr>
              <a:t>P1. Related Work</a:t>
            </a:r>
          </a:p>
        </p:txBody>
      </p:sp>
      <p:sp>
        <p:nvSpPr>
          <p:cNvPr id="3" name="Content Placeholder 2"/>
          <p:cNvSpPr>
            <a:spLocks noGrp="1"/>
          </p:cNvSpPr>
          <p:nvPr>
            <p:ph idx="1"/>
          </p:nvPr>
        </p:nvSpPr>
        <p:spPr/>
        <p:txBody>
          <a:bodyPr/>
          <a:lstStyle/>
          <a:p>
            <a:pPr marL="0" indent="0" algn="just">
              <a:spcAft>
                <a:spcPts val="1000"/>
              </a:spcAft>
              <a:buNone/>
            </a:pPr>
            <a:r>
              <a:rPr lang="en-US" sz="1600" i="1" dirty="0">
                <a:latin typeface="+mj-lt"/>
              </a:rPr>
              <a:t>From literature review, we observed that existing pixel domain JND algorithms have following two major issues: </a:t>
            </a:r>
          </a:p>
          <a:p>
            <a:pPr algn="just">
              <a:spcAft>
                <a:spcPts val="1000"/>
              </a:spcAft>
              <a:buAutoNum type="arabicPeriod"/>
            </a:pPr>
            <a:r>
              <a:rPr lang="en-SG" sz="1600" dirty="0">
                <a:latin typeface="+mj-lt"/>
              </a:rPr>
              <a:t>The existing algorithms can not include the impact of contrast sensitivity (CS).</a:t>
            </a:r>
          </a:p>
          <a:p>
            <a:pPr algn="just">
              <a:spcAft>
                <a:spcPts val="1000"/>
              </a:spcAft>
              <a:buAutoNum type="arabicPeriod"/>
            </a:pPr>
            <a:r>
              <a:rPr lang="en-US" sz="1600" dirty="0">
                <a:latin typeface="+mj-lt"/>
              </a:rPr>
              <a:t>Due to this issue, changes made in the signal can be easily perceived by human vision.</a:t>
            </a:r>
            <a:endParaRPr lang="en-SG" sz="1600" dirty="0"/>
          </a:p>
          <a:p>
            <a:endParaRPr lang="en-US" sz="1600" dirty="0"/>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12</a:t>
            </a:fld>
            <a:endParaRPr lang="en-US" altLang="zh-TW"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3960" t="10336" b="35032"/>
          <a:stretch/>
        </p:blipFill>
        <p:spPr>
          <a:xfrm>
            <a:off x="971600" y="3355504"/>
            <a:ext cx="3220616" cy="266429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4365" t="10336" b="35032"/>
          <a:stretch/>
        </p:blipFill>
        <p:spPr>
          <a:xfrm>
            <a:off x="4952764" y="3355504"/>
            <a:ext cx="3200872" cy="2664296"/>
          </a:xfrm>
          <a:prstGeom prst="rect">
            <a:avLst/>
          </a:prstGeom>
        </p:spPr>
      </p:pic>
    </p:spTree>
    <p:extLst>
      <p:ext uri="{BB962C8B-B14F-4D97-AF65-F5344CB8AC3E}">
        <p14:creationId xmlns:p14="http://schemas.microsoft.com/office/powerpoint/2010/main" val="37781252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rPr>
              <a:t>P1. Related Work</a:t>
            </a:r>
            <a:endParaRPr lang="en-SG" dirty="0">
              <a:solidFill>
                <a:schemeClr val="tx1"/>
              </a:solidFill>
            </a:endParaRP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13</a:t>
            </a:fld>
            <a:endParaRPr lang="en-US" altLang="zh-TW"/>
          </a:p>
        </p:txBody>
      </p:sp>
      <p:sp>
        <p:nvSpPr>
          <p:cNvPr id="8" name="Rectangle 7"/>
          <p:cNvSpPr/>
          <p:nvPr/>
        </p:nvSpPr>
        <p:spPr>
          <a:xfrm>
            <a:off x="323528" y="4311653"/>
            <a:ext cx="8568952" cy="1432187"/>
          </a:xfrm>
          <a:prstGeom prst="rect">
            <a:avLst/>
          </a:prstGeom>
        </p:spPr>
        <p:txBody>
          <a:bodyPr wrap="square">
            <a:spAutoFit/>
          </a:bodyPr>
          <a:lstStyle/>
          <a:p>
            <a:pPr lvl="0" algn="just">
              <a:spcBef>
                <a:spcPct val="20000"/>
              </a:spcBef>
              <a:spcAft>
                <a:spcPts val="1000"/>
              </a:spcAft>
            </a:pPr>
            <a:r>
              <a:rPr lang="en-SG" sz="1600" dirty="0">
                <a:solidFill>
                  <a:srgbClr val="000000"/>
                </a:solidFill>
                <a:latin typeface="Times New Roman"/>
                <a:ea typeface="新細明體"/>
              </a:rPr>
              <a:t>With this view, in this work our goal is to</a:t>
            </a:r>
          </a:p>
          <a:p>
            <a:pPr marL="342900" lvl="0" indent="-342900" algn="just">
              <a:spcBef>
                <a:spcPct val="20000"/>
              </a:spcBef>
              <a:spcAft>
                <a:spcPts val="1000"/>
              </a:spcAft>
              <a:buFontTx/>
              <a:buAutoNum type="arabicPeriod"/>
            </a:pPr>
            <a:r>
              <a:rPr lang="en-SG" sz="1600" dirty="0">
                <a:solidFill>
                  <a:srgbClr val="FF0000"/>
                </a:solidFill>
                <a:latin typeface="Times New Roman"/>
                <a:ea typeface="新細明體"/>
              </a:rPr>
              <a:t>Have the first algorithm which includes the impact of CS.</a:t>
            </a:r>
          </a:p>
          <a:p>
            <a:pPr marL="342900" lvl="0" indent="-342900" algn="just">
              <a:spcBef>
                <a:spcPct val="20000"/>
              </a:spcBef>
              <a:spcAft>
                <a:spcPts val="1000"/>
              </a:spcAft>
              <a:buFontTx/>
              <a:buAutoNum type="arabicPeriod"/>
            </a:pPr>
            <a:r>
              <a:rPr lang="en-SG" sz="1600" dirty="0">
                <a:solidFill>
                  <a:srgbClr val="FF0000"/>
                </a:solidFill>
                <a:latin typeface="Times New Roman"/>
                <a:ea typeface="新細明體"/>
              </a:rPr>
              <a:t>Propose a feed-back mechanism which can alleviate the situation of under- or over-estimation of CM.</a:t>
            </a: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8024" y="2042820"/>
            <a:ext cx="2066925" cy="2066925"/>
          </a:xfr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2042819"/>
            <a:ext cx="2066925" cy="2066925"/>
          </a:xfrm>
          <a:prstGeom prst="rect">
            <a:avLst/>
          </a:prstGeom>
        </p:spPr>
      </p:pic>
      <p:sp>
        <p:nvSpPr>
          <p:cNvPr id="14" name="TextBox 13"/>
          <p:cNvSpPr txBox="1"/>
          <p:nvPr/>
        </p:nvSpPr>
        <p:spPr>
          <a:xfrm>
            <a:off x="323528" y="1484784"/>
            <a:ext cx="8134672" cy="584775"/>
          </a:xfrm>
          <a:prstGeom prst="rect">
            <a:avLst/>
          </a:prstGeom>
          <a:noFill/>
        </p:spPr>
        <p:txBody>
          <a:bodyPr wrap="square" rtlCol="0">
            <a:spAutoFit/>
          </a:bodyPr>
          <a:lstStyle/>
          <a:p>
            <a:r>
              <a:rPr lang="en-SG" sz="1600" dirty="0">
                <a:solidFill>
                  <a:srgbClr val="000000"/>
                </a:solidFill>
                <a:latin typeface="Times New Roman"/>
                <a:ea typeface="新細明體"/>
              </a:rPr>
              <a:t>2. The existing algorithms may suffer with the under- or over-estimation of the CM. </a:t>
            </a:r>
          </a:p>
          <a:p>
            <a:endParaRPr lang="en-SG" sz="1600" dirty="0"/>
          </a:p>
        </p:txBody>
      </p:sp>
    </p:spTree>
    <p:extLst>
      <p:ext uri="{BB962C8B-B14F-4D97-AF65-F5344CB8AC3E}">
        <p14:creationId xmlns:p14="http://schemas.microsoft.com/office/powerpoint/2010/main" val="32703933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pPr algn="ctr"/>
            <a:r>
              <a:rPr lang="en-US" sz="3200" i="1" dirty="0">
                <a:solidFill>
                  <a:schemeClr val="tx1"/>
                </a:solidFill>
                <a:effectLst>
                  <a:outerShdw blurRad="38100" dist="38100" dir="2700000" algn="tl">
                    <a:srgbClr val="000000">
                      <a:alpha val="43137"/>
                    </a:srgbClr>
                  </a:outerShdw>
                </a:effectLst>
              </a:rPr>
              <a:t>P1. Proposed Algorithm</a:t>
            </a:r>
            <a:endParaRPr lang="en-SG" sz="3200" i="1" dirty="0">
              <a:solidFill>
                <a:schemeClr val="tx1"/>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2852936"/>
            <a:ext cx="8137525" cy="2188090"/>
          </a:xfrm>
        </p:spPr>
      </p:pic>
      <p:sp>
        <p:nvSpPr>
          <p:cNvPr id="5" name="Slide Number Placeholder 4"/>
          <p:cNvSpPr>
            <a:spLocks noGrp="1"/>
          </p:cNvSpPr>
          <p:nvPr>
            <p:ph type="sldNum" sz="quarter" idx="10"/>
          </p:nvPr>
        </p:nvSpPr>
        <p:spPr/>
        <p:txBody>
          <a:bodyPr/>
          <a:lstStyle/>
          <a:p>
            <a:fld id="{A74218CD-6FEB-4C64-B1F1-DDA2747AE7E1}" type="slidenum">
              <a:rPr lang="en-US" altLang="zh-TW" smtClean="0"/>
              <a:pPr/>
              <a:t>14</a:t>
            </a:fld>
            <a:endParaRPr lang="en-US" altLang="zh-TW"/>
          </a:p>
        </p:txBody>
      </p:sp>
      <p:sp>
        <p:nvSpPr>
          <p:cNvPr id="3" name="TextBox 2"/>
          <p:cNvSpPr txBox="1"/>
          <p:nvPr/>
        </p:nvSpPr>
        <p:spPr>
          <a:xfrm>
            <a:off x="395536" y="1268760"/>
            <a:ext cx="8596064" cy="584775"/>
          </a:xfrm>
          <a:prstGeom prst="rect">
            <a:avLst/>
          </a:prstGeom>
          <a:noFill/>
        </p:spPr>
        <p:txBody>
          <a:bodyPr wrap="square" rtlCol="0">
            <a:spAutoFit/>
          </a:bodyPr>
          <a:lstStyle/>
          <a:p>
            <a:pPr algn="just"/>
            <a:r>
              <a:rPr lang="en-US" sz="1600" dirty="0"/>
              <a:t>Our HVS is quite sensitive to the smooth regions and small distortions in these regions can be easily perceived by HVS. With this view, we decompose an image into smooth, edge and texture parts.</a:t>
            </a:r>
          </a:p>
        </p:txBody>
      </p:sp>
      <p:sp>
        <p:nvSpPr>
          <p:cNvPr id="7" name="Cloud 6"/>
          <p:cNvSpPr/>
          <p:nvPr/>
        </p:nvSpPr>
        <p:spPr bwMode="auto">
          <a:xfrm>
            <a:off x="5868144" y="1853535"/>
            <a:ext cx="2088232" cy="855385"/>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lang="en-US" sz="1200" i="1" dirty="0"/>
              <a:t>To include the contrast sensitivity via RMS-contrast.</a:t>
            </a:r>
            <a:endParaRPr kumimoji="1" lang="en-SG" sz="1200" b="0" i="1" u="none" strike="noStrike" cap="none" normalizeH="0" baseline="0" dirty="0">
              <a:ln>
                <a:noFill/>
              </a:ln>
              <a:solidFill>
                <a:schemeClr val="tx1"/>
              </a:solidFill>
            </a:endParaRPr>
          </a:p>
        </p:txBody>
      </p:sp>
      <p:cxnSp>
        <p:nvCxnSpPr>
          <p:cNvPr id="9" name="Straight Arrow Connector 8"/>
          <p:cNvCxnSpPr/>
          <p:nvPr/>
        </p:nvCxnSpPr>
        <p:spPr bwMode="auto">
          <a:xfrm flipH="1">
            <a:off x="5893876" y="2576084"/>
            <a:ext cx="262300" cy="3376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 name="Oval 9"/>
          <p:cNvSpPr/>
          <p:nvPr/>
        </p:nvSpPr>
        <p:spPr bwMode="auto">
          <a:xfrm>
            <a:off x="3491259" y="2411834"/>
            <a:ext cx="1656805" cy="2902019"/>
          </a:xfrm>
          <a:prstGeom prst="ellipse">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3" name="TextBox 12"/>
          <p:cNvSpPr txBox="1"/>
          <p:nvPr/>
        </p:nvSpPr>
        <p:spPr>
          <a:xfrm>
            <a:off x="3347864" y="2132856"/>
            <a:ext cx="1390124" cy="276999"/>
          </a:xfrm>
          <a:prstGeom prst="rect">
            <a:avLst/>
          </a:prstGeom>
          <a:noFill/>
        </p:spPr>
        <p:txBody>
          <a:bodyPr wrap="none" rtlCol="0">
            <a:spAutoFit/>
          </a:bodyPr>
          <a:lstStyle/>
          <a:p>
            <a:r>
              <a:rPr lang="en-US" sz="1200" i="1" dirty="0"/>
              <a:t>Pixel Classification</a:t>
            </a:r>
            <a:endParaRPr lang="en-SG" sz="1200" i="1" dirty="0"/>
          </a:p>
        </p:txBody>
      </p:sp>
      <p:sp>
        <p:nvSpPr>
          <p:cNvPr id="14" name="Cloud 13"/>
          <p:cNvSpPr/>
          <p:nvPr/>
        </p:nvSpPr>
        <p:spPr bwMode="auto">
          <a:xfrm>
            <a:off x="6067609" y="4951014"/>
            <a:ext cx="2176177" cy="1358306"/>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lang="en-US" sz="1200" i="1" dirty="0"/>
              <a:t>To alleviate the situation of under- or over- estimation of contrast masking</a:t>
            </a:r>
            <a:endParaRPr kumimoji="1" lang="en-SG" sz="1200" b="0" i="1" u="none" strike="noStrike" cap="none" normalizeH="0" baseline="0" dirty="0">
              <a:ln>
                <a:noFill/>
              </a:ln>
              <a:solidFill>
                <a:schemeClr val="tx1"/>
              </a:solidFill>
            </a:endParaRPr>
          </a:p>
        </p:txBody>
      </p:sp>
      <p:cxnSp>
        <p:nvCxnSpPr>
          <p:cNvPr id="19" name="Straight Arrow Connector 18"/>
          <p:cNvCxnSpPr/>
          <p:nvPr/>
        </p:nvCxnSpPr>
        <p:spPr bwMode="auto">
          <a:xfrm flipH="1" flipV="1">
            <a:off x="6372200" y="4725144"/>
            <a:ext cx="432048"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 name="Straight Arrow Connector 20"/>
          <p:cNvCxnSpPr/>
          <p:nvPr/>
        </p:nvCxnSpPr>
        <p:spPr bwMode="auto">
          <a:xfrm flipH="1" flipV="1">
            <a:off x="6372200" y="3993137"/>
            <a:ext cx="432048" cy="109404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056816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heel(1)">
                                      <p:cBhvr>
                                        <p:cTn id="33" dur="2000"/>
                                        <p:tgtEl>
                                          <p:spTgt spid="14"/>
                                        </p:tgtEl>
                                      </p:cBhvr>
                                    </p:animEffect>
                                  </p:childTnLst>
                                </p:cTn>
                              </p:par>
                              <p:par>
                                <p:cTn id="34" presetID="21" presetClass="entr" presetSubtype="1"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heel(1)">
                                      <p:cBhvr>
                                        <p:cTn id="36" dur="2000"/>
                                        <p:tgtEl>
                                          <p:spTgt spid="21"/>
                                        </p:tgtEl>
                                      </p:cBhvr>
                                    </p:animEffect>
                                  </p:childTnLst>
                                </p:cTn>
                              </p:par>
                              <p:par>
                                <p:cTn id="37" presetID="21" presetClass="entr" presetSubtype="1"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heel(1)">
                                      <p:cBhvr>
                                        <p:cTn id="39"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10" grpId="0" animBg="1"/>
      <p:bldP spid="13" grpId="0"/>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P1. Classification</a:t>
            </a:r>
            <a:endParaRPr lang="en-SG" dirty="0">
              <a:solidFill>
                <a:schemeClr val="tx1"/>
              </a:solidFill>
            </a:endParaRP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15</a:t>
            </a:fld>
            <a:endParaRPr lang="en-US" altLang="zh-TW"/>
          </a:p>
        </p:txBody>
      </p:sp>
      <p:sp>
        <p:nvSpPr>
          <p:cNvPr id="5" name="Cloud 4"/>
          <p:cNvSpPr/>
          <p:nvPr/>
        </p:nvSpPr>
        <p:spPr bwMode="auto">
          <a:xfrm>
            <a:off x="8869" y="1485850"/>
            <a:ext cx="2736304" cy="914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0" i="0" u="none" strike="noStrike" cap="none" normalizeH="0" baseline="0" dirty="0">
                <a:ln>
                  <a:noFill/>
                </a:ln>
                <a:solidFill>
                  <a:schemeClr val="tx1"/>
                </a:solidFill>
                <a:effectLst/>
                <a:latin typeface="Times New Roman" panose="02020603050405020304" pitchFamily="18" charset="0"/>
                <a:ea typeface="新細明體" panose="02020500000000000000" pitchFamily="18" charset="-120"/>
              </a:rPr>
              <a:t>Any Edge-directed predictor can predict smooth and edge</a:t>
            </a:r>
            <a:r>
              <a:rPr kumimoji="1" lang="en-US" sz="1200" b="0" i="0" u="none" strike="noStrike" cap="none" normalizeH="0" dirty="0">
                <a:ln>
                  <a:noFill/>
                </a:ln>
                <a:solidFill>
                  <a:schemeClr val="tx1"/>
                </a:solidFill>
                <a:effectLst/>
                <a:latin typeface="Times New Roman" panose="02020603050405020304" pitchFamily="18" charset="0"/>
                <a:ea typeface="新細明體" panose="02020500000000000000" pitchFamily="18" charset="-120"/>
              </a:rPr>
              <a:t> pixels</a:t>
            </a:r>
            <a:endParaRPr kumimoji="1" lang="en-SG" sz="1200" b="0" i="0" u="none" strike="noStrike" cap="none" normalizeH="0" baseline="0" dirty="0">
              <a:ln>
                <a:noFill/>
              </a:ln>
              <a:solidFill>
                <a:schemeClr val="tx1"/>
              </a:solidFill>
              <a:effectLst/>
              <a:latin typeface="Times New Roman" panose="02020603050405020304" pitchFamily="18" charset="0"/>
              <a:ea typeface="新細明體" panose="02020500000000000000" pitchFamily="18" charset="-120"/>
            </a:endParaRPr>
          </a:p>
        </p:txBody>
      </p:sp>
      <p:sp>
        <p:nvSpPr>
          <p:cNvPr id="6" name="Cloud 5"/>
          <p:cNvSpPr/>
          <p:nvPr/>
        </p:nvSpPr>
        <p:spPr bwMode="auto">
          <a:xfrm>
            <a:off x="6553200" y="1350994"/>
            <a:ext cx="2232248" cy="914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lvl="0" algn="just"/>
            <a:r>
              <a:rPr lang="en-US" sz="1200" dirty="0">
                <a:solidFill>
                  <a:srgbClr val="000000"/>
                </a:solidFill>
              </a:rPr>
              <a:t>Bilinear Predictor cannot predict edge and texture regions</a:t>
            </a:r>
            <a:endParaRPr lang="en-SG" sz="1200" dirty="0">
              <a:solidFill>
                <a:srgbClr val="000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553897464"/>
              </p:ext>
            </p:extLst>
          </p:nvPr>
        </p:nvGraphicFramePr>
        <p:xfrm>
          <a:off x="1424493" y="4079613"/>
          <a:ext cx="6096000" cy="1421198"/>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11091">
                <a:tc>
                  <a:txBody>
                    <a:bodyPr/>
                    <a:lstStyle/>
                    <a:p>
                      <a:pPr algn="ctr"/>
                      <a:r>
                        <a:rPr lang="en-US" sz="1200" b="1" dirty="0">
                          <a:solidFill>
                            <a:schemeClr val="tx1"/>
                          </a:solidFill>
                        </a:rPr>
                        <a:t>OBF Based</a:t>
                      </a:r>
                      <a:endParaRPr lang="en-SG" sz="1200" b="1" dirty="0">
                        <a:solidFill>
                          <a:schemeClr val="tx1"/>
                        </a:solidFill>
                      </a:endParaRPr>
                    </a:p>
                  </a:txBody>
                  <a:tcPr/>
                </a:tc>
                <a:tc>
                  <a:txBody>
                    <a:bodyPr/>
                    <a:lstStyle/>
                    <a:p>
                      <a:pPr algn="ctr"/>
                      <a:r>
                        <a:rPr lang="en-US" sz="1200" b="1" dirty="0">
                          <a:solidFill>
                            <a:schemeClr val="tx1"/>
                          </a:solidFill>
                        </a:rPr>
                        <a:t>Bilinear</a:t>
                      </a:r>
                      <a:r>
                        <a:rPr lang="en-US" sz="1200" b="1" baseline="0" dirty="0">
                          <a:solidFill>
                            <a:schemeClr val="tx1"/>
                          </a:solidFill>
                        </a:rPr>
                        <a:t> Based</a:t>
                      </a:r>
                      <a:endParaRPr lang="en-SG" sz="1200" b="1" dirty="0">
                        <a:solidFill>
                          <a:schemeClr val="tx1"/>
                        </a:solidFill>
                      </a:endParaRPr>
                    </a:p>
                  </a:txBody>
                  <a:tcPr/>
                </a:tc>
                <a:tc>
                  <a:txBody>
                    <a:bodyPr/>
                    <a:lstStyle/>
                    <a:p>
                      <a:pPr algn="ctr"/>
                      <a:r>
                        <a:rPr lang="en-US" sz="1200" b="1" dirty="0">
                          <a:solidFill>
                            <a:schemeClr val="tx1"/>
                          </a:solidFill>
                        </a:rPr>
                        <a:t>Pixel Classification</a:t>
                      </a:r>
                      <a:endParaRPr lang="en-SG" sz="1200" b="1" dirty="0">
                        <a:solidFill>
                          <a:schemeClr val="tx1"/>
                        </a:solidFill>
                      </a:endParaRPr>
                    </a:p>
                  </a:txBody>
                  <a:tcPr/>
                </a:tc>
                <a:extLst>
                  <a:ext uri="{0D108BD9-81ED-4DB2-BD59-A6C34878D82A}">
                    <a16:rowId xmlns:a16="http://schemas.microsoft.com/office/drawing/2014/main" val="10000"/>
                  </a:ext>
                </a:extLst>
              </a:tr>
              <a:tr h="233223">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SG" sz="1200" b="0"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rPr>
                        <a:t>Cannot Predict</a:t>
                      </a:r>
                      <a:endParaRPr lang="en-SG" sz="12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2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Cannot Predict</a:t>
                      </a:r>
                      <a:endParaRPr lang="en-SG" sz="1200" dirty="0">
                        <a:solidFill>
                          <a:srgbClr val="0070C0"/>
                        </a:solidFill>
                      </a:endParaRPr>
                    </a:p>
                  </a:txBody>
                  <a:tcPr/>
                </a:tc>
                <a:tc>
                  <a:txBody>
                    <a:bodyPr/>
                    <a:lstStyle/>
                    <a:p>
                      <a:pPr algn="ctr"/>
                      <a:r>
                        <a:rPr lang="en-US" sz="1200" dirty="0">
                          <a:solidFill>
                            <a:srgbClr val="0070C0"/>
                          </a:solidFill>
                        </a:rPr>
                        <a:t>Texture Pixel</a:t>
                      </a:r>
                      <a:endParaRPr lang="en-SG" sz="1200" dirty="0">
                        <a:solidFill>
                          <a:srgbClr val="0070C0"/>
                        </a:solidFill>
                      </a:endParaRPr>
                    </a:p>
                  </a:txBody>
                  <a:tcPr/>
                </a:tc>
                <a:extLst>
                  <a:ext uri="{0D108BD9-81ED-4DB2-BD59-A6C34878D82A}">
                    <a16:rowId xmlns:a16="http://schemas.microsoft.com/office/drawing/2014/main" val="10001"/>
                  </a:ext>
                </a:extLst>
              </a:tr>
              <a:tr h="2729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2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Can Predict</a:t>
                      </a:r>
                      <a:endParaRPr lang="en-SG" sz="120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2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Cannot Predict</a:t>
                      </a:r>
                      <a:endParaRPr lang="en-SG" sz="1200" dirty="0">
                        <a:solidFill>
                          <a:srgbClr val="0070C0"/>
                        </a:solidFill>
                      </a:endParaRPr>
                    </a:p>
                  </a:txBody>
                  <a:tcPr/>
                </a:tc>
                <a:tc>
                  <a:txBody>
                    <a:bodyPr/>
                    <a:lstStyle/>
                    <a:p>
                      <a:pPr algn="ctr"/>
                      <a:r>
                        <a:rPr lang="en-US" sz="1200" dirty="0">
                          <a:solidFill>
                            <a:srgbClr val="0070C0"/>
                          </a:solidFill>
                        </a:rPr>
                        <a:t>Edge Pixel</a:t>
                      </a:r>
                      <a:endParaRPr lang="en-SG" sz="1200" dirty="0">
                        <a:solidFill>
                          <a:srgbClr val="0070C0"/>
                        </a:solidFill>
                      </a:endParaRPr>
                    </a:p>
                  </a:txBody>
                  <a:tcPr/>
                </a:tc>
                <a:extLst>
                  <a:ext uri="{0D108BD9-81ED-4DB2-BD59-A6C34878D82A}">
                    <a16:rowId xmlns:a16="http://schemas.microsoft.com/office/drawing/2014/main" val="10002"/>
                  </a:ext>
                </a:extLst>
              </a:tr>
              <a:tr h="233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2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Can Predict</a:t>
                      </a:r>
                      <a:endParaRPr lang="en-SG" sz="1200" dirty="0">
                        <a:solidFill>
                          <a:srgbClr val="FF00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2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Can Predict</a:t>
                      </a:r>
                      <a:endParaRPr lang="en-SG" sz="1200" dirty="0">
                        <a:solidFill>
                          <a:srgbClr val="FF0000"/>
                        </a:solidFill>
                      </a:endParaRPr>
                    </a:p>
                  </a:txBody>
                  <a:tcPr/>
                </a:tc>
                <a:tc>
                  <a:txBody>
                    <a:bodyPr/>
                    <a:lstStyle/>
                    <a:p>
                      <a:pPr algn="ctr"/>
                      <a:r>
                        <a:rPr lang="en-US" sz="1200" dirty="0">
                          <a:solidFill>
                            <a:srgbClr val="0070C0"/>
                          </a:solidFill>
                        </a:rPr>
                        <a:t>Smooth Pixel</a:t>
                      </a:r>
                      <a:endParaRPr lang="en-SG" sz="1200" dirty="0">
                        <a:solidFill>
                          <a:srgbClr val="0070C0"/>
                        </a:solidFill>
                      </a:endParaRPr>
                    </a:p>
                  </a:txBody>
                  <a:tcPr/>
                </a:tc>
                <a:extLst>
                  <a:ext uri="{0D108BD9-81ED-4DB2-BD59-A6C34878D82A}">
                    <a16:rowId xmlns:a16="http://schemas.microsoft.com/office/drawing/2014/main" val="10003"/>
                  </a:ext>
                </a:extLst>
              </a:tr>
              <a:tr h="2332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2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Cannot Predict</a:t>
                      </a:r>
                      <a:endParaRPr lang="en-SG" sz="1200" dirty="0">
                        <a:solidFill>
                          <a:srgbClr val="0070C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20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Can Predict</a:t>
                      </a:r>
                      <a:endParaRPr lang="en-SG" sz="1200" dirty="0">
                        <a:solidFill>
                          <a:srgbClr val="FF0000"/>
                        </a:solidFill>
                      </a:endParaRPr>
                    </a:p>
                  </a:txBody>
                  <a:tcPr/>
                </a:tc>
                <a:tc>
                  <a:txBody>
                    <a:bodyPr/>
                    <a:lstStyle/>
                    <a:p>
                      <a:pPr algn="ctr"/>
                      <a:r>
                        <a:rPr lang="en-US" sz="1200" dirty="0">
                          <a:solidFill>
                            <a:srgbClr val="0070C0"/>
                          </a:solidFill>
                        </a:rPr>
                        <a:t>Smooth Pixel</a:t>
                      </a:r>
                      <a:endParaRPr lang="en-SG" sz="1200" dirty="0">
                        <a:solidFill>
                          <a:srgbClr val="0070C0"/>
                        </a:solidFill>
                      </a:endParaRP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1830006" y="3809900"/>
            <a:ext cx="5284973" cy="276999"/>
          </a:xfrm>
          <a:prstGeom prst="rect">
            <a:avLst/>
          </a:prstGeom>
          <a:noFill/>
        </p:spPr>
        <p:txBody>
          <a:bodyPr wrap="none" rtlCol="0">
            <a:spAutoFit/>
          </a:bodyPr>
          <a:lstStyle/>
          <a:p>
            <a:r>
              <a:rPr lang="en-US" sz="1200" dirty="0"/>
              <a:t>Pixel classification based upon the prediction errors of OBF and bilinear predictor.</a:t>
            </a:r>
          </a:p>
        </p:txBody>
      </p:sp>
      <p:sp>
        <p:nvSpPr>
          <p:cNvPr id="9" name="TextBox 8"/>
          <p:cNvSpPr txBox="1"/>
          <p:nvPr/>
        </p:nvSpPr>
        <p:spPr>
          <a:xfrm>
            <a:off x="571364" y="6060913"/>
            <a:ext cx="7848872" cy="400110"/>
          </a:xfrm>
          <a:prstGeom prst="rect">
            <a:avLst/>
          </a:prstGeom>
          <a:noFill/>
        </p:spPr>
        <p:txBody>
          <a:bodyPr wrap="square" rtlCol="0">
            <a:spAutoFit/>
          </a:bodyPr>
          <a:lstStyle/>
          <a:p>
            <a:pPr algn="just"/>
            <a:r>
              <a:rPr lang="en-SG" sz="1000" dirty="0"/>
              <a:t>[1]. V. Jakhetiya et al., “Fast and efficient intra-frame deinterlacing using observation model based bilateral filter,” in Proc. </a:t>
            </a:r>
            <a:r>
              <a:rPr lang="en-SG" sz="1000" i="1" dirty="0"/>
              <a:t>IEEE International Conference on Acoustics, Speech and Signal Processing (ICASSP), </a:t>
            </a:r>
            <a:r>
              <a:rPr lang="en-SG" sz="1000" dirty="0"/>
              <a:t>2014 pp. 5819 - 5823.</a:t>
            </a:r>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305" y="2115273"/>
            <a:ext cx="2848373" cy="362001"/>
          </a:xfrm>
          <a:prstGeom prst="rect">
            <a:avLst/>
          </a:prstGeom>
        </p:spPr>
      </p:pic>
      <p:sp>
        <p:nvSpPr>
          <p:cNvPr id="13" name="TextBox 12"/>
          <p:cNvSpPr txBox="1"/>
          <p:nvPr/>
        </p:nvSpPr>
        <p:spPr>
          <a:xfrm>
            <a:off x="2483768" y="2852936"/>
            <a:ext cx="1731564" cy="276999"/>
          </a:xfrm>
          <a:prstGeom prst="rect">
            <a:avLst/>
          </a:prstGeom>
          <a:noFill/>
        </p:spPr>
        <p:txBody>
          <a:bodyPr wrap="none" rtlCol="0">
            <a:spAutoFit/>
          </a:bodyPr>
          <a:lstStyle/>
          <a:p>
            <a:r>
              <a:rPr lang="en-US" sz="1200" dirty="0"/>
              <a:t>OBF [1] predicted image</a:t>
            </a:r>
            <a:endParaRPr lang="en-SG" sz="1200" dirty="0"/>
          </a:p>
        </p:txBody>
      </p:sp>
      <p:sp>
        <p:nvSpPr>
          <p:cNvPr id="14" name="TextBox 13"/>
          <p:cNvSpPr txBox="1"/>
          <p:nvPr/>
        </p:nvSpPr>
        <p:spPr>
          <a:xfrm>
            <a:off x="5580112" y="2890426"/>
            <a:ext cx="1713931" cy="276999"/>
          </a:xfrm>
          <a:prstGeom prst="rect">
            <a:avLst/>
          </a:prstGeom>
          <a:noFill/>
        </p:spPr>
        <p:txBody>
          <a:bodyPr wrap="none" rtlCol="0">
            <a:spAutoFit/>
          </a:bodyPr>
          <a:lstStyle/>
          <a:p>
            <a:r>
              <a:rPr lang="en-US" sz="1200" dirty="0"/>
              <a:t>Bilinear predicted image</a:t>
            </a:r>
            <a:endParaRPr lang="en-SG" sz="1200" dirty="0"/>
          </a:p>
        </p:txBody>
      </p:sp>
      <p:cxnSp>
        <p:nvCxnSpPr>
          <p:cNvPr id="16" name="Straight Arrow Connector 15"/>
          <p:cNvCxnSpPr>
            <a:stCxn id="13" idx="0"/>
          </p:cNvCxnSpPr>
          <p:nvPr/>
        </p:nvCxnSpPr>
        <p:spPr bwMode="auto">
          <a:xfrm flipV="1">
            <a:off x="3349550" y="2323226"/>
            <a:ext cx="718394" cy="52971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7"/>
          <p:cNvCxnSpPr>
            <a:stCxn id="14" idx="0"/>
          </p:cNvCxnSpPr>
          <p:nvPr/>
        </p:nvCxnSpPr>
        <p:spPr bwMode="auto">
          <a:xfrm flipH="1" flipV="1">
            <a:off x="5580112" y="2400250"/>
            <a:ext cx="856966" cy="49017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06820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i="1" dirty="0">
                <a:solidFill>
                  <a:schemeClr val="tx1"/>
                </a:solidFill>
                <a:effectLst>
                  <a:outerShdw blurRad="38100" dist="38100" dir="2700000" algn="tl">
                    <a:srgbClr val="000000">
                      <a:alpha val="43137"/>
                    </a:srgbClr>
                  </a:outerShdw>
                </a:effectLst>
              </a:rPr>
              <a:t>P1. Classification</a:t>
            </a:r>
            <a:endParaRPr lang="en-SG" sz="3200" i="1" dirty="0">
              <a:solidFill>
                <a:schemeClr val="tx1"/>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0"/>
          </p:nvPr>
        </p:nvSpPr>
        <p:spPr/>
        <p:txBody>
          <a:bodyPr/>
          <a:lstStyle/>
          <a:p>
            <a:fld id="{A74218CD-6FEB-4C64-B1F1-DDA2747AE7E1}" type="slidenum">
              <a:rPr lang="en-US" altLang="zh-TW" smtClean="0"/>
              <a:pPr/>
              <a:t>16</a:t>
            </a:fld>
            <a:endParaRPr lang="en-US" altLang="zh-TW" dirty="0"/>
          </a:p>
        </p:txBody>
      </p:sp>
      <p:pic>
        <p:nvPicPr>
          <p:cNvPr id="16" name="Content Placeholder 1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10109"/>
          <a:stretch/>
        </p:blipFill>
        <p:spPr>
          <a:xfrm>
            <a:off x="841820" y="1844824"/>
            <a:ext cx="7476556" cy="3600400"/>
          </a:xfrm>
        </p:spPr>
      </p:pic>
      <p:sp>
        <p:nvSpPr>
          <p:cNvPr id="17" name="Rectangle 16"/>
          <p:cNvSpPr/>
          <p:nvPr/>
        </p:nvSpPr>
        <p:spPr bwMode="auto">
          <a:xfrm>
            <a:off x="841476" y="1772816"/>
            <a:ext cx="2434380" cy="180020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8" name="Rectangle 17"/>
          <p:cNvSpPr/>
          <p:nvPr/>
        </p:nvSpPr>
        <p:spPr bwMode="auto">
          <a:xfrm>
            <a:off x="3362736" y="1775390"/>
            <a:ext cx="2434380" cy="180020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9" name="Rectangle 18"/>
          <p:cNvSpPr/>
          <p:nvPr/>
        </p:nvSpPr>
        <p:spPr bwMode="auto">
          <a:xfrm>
            <a:off x="5883652" y="1772816"/>
            <a:ext cx="2434380" cy="180020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20" name="Rectangle 19"/>
          <p:cNvSpPr/>
          <p:nvPr/>
        </p:nvSpPr>
        <p:spPr bwMode="auto">
          <a:xfrm>
            <a:off x="841476" y="3687442"/>
            <a:ext cx="2434380" cy="180020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21" name="Rectangle 20"/>
          <p:cNvSpPr/>
          <p:nvPr/>
        </p:nvSpPr>
        <p:spPr bwMode="auto">
          <a:xfrm>
            <a:off x="3371661" y="3687442"/>
            <a:ext cx="2434380" cy="180020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23" name="Rectangle 22"/>
          <p:cNvSpPr/>
          <p:nvPr/>
        </p:nvSpPr>
        <p:spPr bwMode="auto">
          <a:xfrm>
            <a:off x="5902605" y="3687442"/>
            <a:ext cx="2434380" cy="180020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24" name="TextBox 23"/>
          <p:cNvSpPr txBox="1"/>
          <p:nvPr/>
        </p:nvSpPr>
        <p:spPr>
          <a:xfrm>
            <a:off x="1452347" y="1487529"/>
            <a:ext cx="1138453" cy="276999"/>
          </a:xfrm>
          <a:prstGeom prst="rect">
            <a:avLst/>
          </a:prstGeom>
          <a:noFill/>
        </p:spPr>
        <p:txBody>
          <a:bodyPr wrap="none" rtlCol="0">
            <a:spAutoFit/>
          </a:bodyPr>
          <a:lstStyle/>
          <a:p>
            <a:r>
              <a:rPr lang="en-US" sz="1200" i="1" dirty="0"/>
              <a:t>Original Image</a:t>
            </a:r>
            <a:endParaRPr lang="en-SG" sz="1200" i="1" dirty="0"/>
          </a:p>
        </p:txBody>
      </p:sp>
      <p:sp>
        <p:nvSpPr>
          <p:cNvPr id="25" name="TextBox 24"/>
          <p:cNvSpPr txBox="1"/>
          <p:nvPr/>
        </p:nvSpPr>
        <p:spPr>
          <a:xfrm>
            <a:off x="3707904" y="1502855"/>
            <a:ext cx="1728191" cy="276999"/>
          </a:xfrm>
          <a:prstGeom prst="rect">
            <a:avLst/>
          </a:prstGeom>
          <a:noFill/>
        </p:spPr>
        <p:txBody>
          <a:bodyPr wrap="square" rtlCol="0">
            <a:spAutoFit/>
          </a:bodyPr>
          <a:lstStyle/>
          <a:p>
            <a:r>
              <a:rPr lang="en-US" sz="1200" i="1" dirty="0"/>
              <a:t>Bilinear Residual Image</a:t>
            </a:r>
            <a:endParaRPr lang="en-SG" sz="1200" i="1" dirty="0"/>
          </a:p>
        </p:txBody>
      </p:sp>
      <p:sp>
        <p:nvSpPr>
          <p:cNvPr id="26" name="TextBox 25"/>
          <p:cNvSpPr txBox="1"/>
          <p:nvPr/>
        </p:nvSpPr>
        <p:spPr>
          <a:xfrm>
            <a:off x="6236746" y="1500281"/>
            <a:ext cx="1728191" cy="276999"/>
          </a:xfrm>
          <a:prstGeom prst="rect">
            <a:avLst/>
          </a:prstGeom>
          <a:noFill/>
        </p:spPr>
        <p:txBody>
          <a:bodyPr wrap="square" rtlCol="0">
            <a:spAutoFit/>
          </a:bodyPr>
          <a:lstStyle/>
          <a:p>
            <a:r>
              <a:rPr lang="en-US" sz="1200" i="1" dirty="0"/>
              <a:t>Bilateral Residual Image</a:t>
            </a:r>
            <a:endParaRPr lang="en-SG" sz="1200" i="1" dirty="0"/>
          </a:p>
        </p:txBody>
      </p:sp>
      <p:sp>
        <p:nvSpPr>
          <p:cNvPr id="27" name="TextBox 26"/>
          <p:cNvSpPr txBox="1"/>
          <p:nvPr/>
        </p:nvSpPr>
        <p:spPr>
          <a:xfrm>
            <a:off x="1331640" y="5445224"/>
            <a:ext cx="1728191" cy="276999"/>
          </a:xfrm>
          <a:prstGeom prst="rect">
            <a:avLst/>
          </a:prstGeom>
          <a:noFill/>
        </p:spPr>
        <p:txBody>
          <a:bodyPr wrap="square" rtlCol="0">
            <a:spAutoFit/>
          </a:bodyPr>
          <a:lstStyle/>
          <a:p>
            <a:r>
              <a:rPr lang="en-US" sz="1200" i="1" dirty="0"/>
              <a:t>Edge Classification</a:t>
            </a:r>
            <a:endParaRPr lang="en-SG" sz="1200" i="1" dirty="0"/>
          </a:p>
        </p:txBody>
      </p:sp>
      <p:sp>
        <p:nvSpPr>
          <p:cNvPr id="28" name="TextBox 27"/>
          <p:cNvSpPr txBox="1"/>
          <p:nvPr/>
        </p:nvSpPr>
        <p:spPr>
          <a:xfrm>
            <a:off x="3765676" y="5445224"/>
            <a:ext cx="1728191" cy="276999"/>
          </a:xfrm>
          <a:prstGeom prst="rect">
            <a:avLst/>
          </a:prstGeom>
          <a:noFill/>
        </p:spPr>
        <p:txBody>
          <a:bodyPr wrap="square" rtlCol="0">
            <a:spAutoFit/>
          </a:bodyPr>
          <a:lstStyle/>
          <a:p>
            <a:r>
              <a:rPr lang="en-US" sz="1200" i="1" dirty="0"/>
              <a:t>Texture Classification</a:t>
            </a:r>
            <a:endParaRPr lang="en-SG" sz="1200" i="1" dirty="0"/>
          </a:p>
        </p:txBody>
      </p:sp>
      <p:sp>
        <p:nvSpPr>
          <p:cNvPr id="29" name="TextBox 28"/>
          <p:cNvSpPr txBox="1"/>
          <p:nvPr/>
        </p:nvSpPr>
        <p:spPr>
          <a:xfrm>
            <a:off x="6372200" y="5445224"/>
            <a:ext cx="1728191" cy="276999"/>
          </a:xfrm>
          <a:prstGeom prst="rect">
            <a:avLst/>
          </a:prstGeom>
          <a:noFill/>
        </p:spPr>
        <p:txBody>
          <a:bodyPr wrap="square" rtlCol="0">
            <a:spAutoFit/>
          </a:bodyPr>
          <a:lstStyle/>
          <a:p>
            <a:r>
              <a:rPr lang="en-US" sz="1200" i="1" dirty="0"/>
              <a:t>Smooth Classification</a:t>
            </a:r>
            <a:endParaRPr lang="en-SG" sz="1200" i="1" dirty="0"/>
          </a:p>
        </p:txBody>
      </p:sp>
    </p:spTree>
    <p:extLst>
      <p:ext uri="{BB962C8B-B14F-4D97-AF65-F5344CB8AC3E}">
        <p14:creationId xmlns:p14="http://schemas.microsoft.com/office/powerpoint/2010/main" val="2398330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3" grpId="0" animBg="1"/>
      <p:bldP spid="24" grpId="0"/>
      <p:bldP spid="25" grpId="0"/>
      <p:bldP spid="26" grpId="0"/>
      <p:bldP spid="27" grpId="0"/>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i="1" dirty="0">
                <a:solidFill>
                  <a:schemeClr val="tx1"/>
                </a:solidFill>
                <a:effectLst>
                  <a:outerShdw blurRad="38100" dist="38100" dir="2700000" algn="tl">
                    <a:srgbClr val="000000">
                      <a:alpha val="43137"/>
                    </a:srgbClr>
                  </a:outerShdw>
                </a:effectLst>
              </a:rPr>
              <a:t>P1. RMS-NAMM (For smooth Pixels)</a:t>
            </a: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r>
              <a:rPr lang="en-US" sz="1600" dirty="0"/>
              <a:t>We modeled the JND estimation in smooth regions by modulating the Non-linear additive masking model (NAMM) [1]</a:t>
            </a:r>
            <a:r>
              <a:rPr lang="en-US" sz="1800" dirty="0"/>
              <a:t>:</a:t>
            </a:r>
            <a:endParaRPr lang="en-SG" sz="1800" dirty="0"/>
          </a:p>
        </p:txBody>
      </p:sp>
      <p:pic>
        <p:nvPicPr>
          <p:cNvPr id="6" name="Picture 5"/>
          <p:cNvPicPr>
            <a:picLocks noChangeAspect="1"/>
          </p:cNvPicPr>
          <p:nvPr/>
        </p:nvPicPr>
        <p:blipFill>
          <a:blip r:embed="rId2"/>
          <a:stretch>
            <a:fillRect/>
          </a:stretch>
        </p:blipFill>
        <p:spPr>
          <a:xfrm>
            <a:off x="4932040" y="3573016"/>
            <a:ext cx="2609850" cy="3905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257" y="2601066"/>
            <a:ext cx="2924583" cy="752580"/>
          </a:xfrm>
          <a:prstGeom prst="rect">
            <a:avLst/>
          </a:prstGeom>
          <a:solidFill>
            <a:schemeClr val="tx1"/>
          </a:solidFill>
          <a:ln w="19050">
            <a:solidFill>
              <a:schemeClr val="tx1"/>
            </a:solidFill>
          </a:ln>
          <a:effectLst>
            <a:outerShdw blurRad="50800" dist="50800" dir="5400000" algn="ctr" rotWithShape="0">
              <a:schemeClr val="bg1"/>
            </a:outerShdw>
            <a:softEdge rad="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312" y="3724837"/>
            <a:ext cx="4096322" cy="195289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2080" y="2852936"/>
            <a:ext cx="1657581" cy="476316"/>
          </a:xfrm>
          <a:prstGeom prst="rect">
            <a:avLst/>
          </a:prstGeom>
          <a:ln w="19050">
            <a:solidFill>
              <a:schemeClr val="tx1"/>
            </a:solidFill>
          </a:ln>
        </p:spPr>
      </p:pic>
      <p:sp>
        <p:nvSpPr>
          <p:cNvPr id="13" name="Slide Number Placeholder 12"/>
          <p:cNvSpPr>
            <a:spLocks noGrp="1"/>
          </p:cNvSpPr>
          <p:nvPr>
            <p:ph type="sldNum" sz="quarter" idx="10"/>
          </p:nvPr>
        </p:nvSpPr>
        <p:spPr>
          <a:xfrm>
            <a:off x="7916298" y="6453399"/>
            <a:ext cx="1905000" cy="457200"/>
          </a:xfrm>
        </p:spPr>
        <p:txBody>
          <a:bodyPr/>
          <a:lstStyle/>
          <a:p>
            <a:fld id="{A74218CD-6FEB-4C64-B1F1-DDA2747AE7E1}" type="slidenum">
              <a:rPr lang="en-US" altLang="zh-TW" smtClean="0"/>
              <a:pPr/>
              <a:t>17</a:t>
            </a:fld>
            <a:endParaRPr lang="en-US" altLang="zh-TW" dirty="0"/>
          </a:p>
        </p:txBody>
      </p:sp>
      <p:sp>
        <p:nvSpPr>
          <p:cNvPr id="10" name="TextBox 9"/>
          <p:cNvSpPr txBox="1"/>
          <p:nvPr/>
        </p:nvSpPr>
        <p:spPr>
          <a:xfrm>
            <a:off x="7524328" y="1988840"/>
            <a:ext cx="1368152" cy="276999"/>
          </a:xfrm>
          <a:prstGeom prst="rect">
            <a:avLst/>
          </a:prstGeom>
          <a:noFill/>
        </p:spPr>
        <p:txBody>
          <a:bodyPr wrap="square" rtlCol="0">
            <a:spAutoFit/>
          </a:bodyPr>
          <a:lstStyle/>
          <a:p>
            <a:r>
              <a:rPr lang="en-US" sz="1200" dirty="0"/>
              <a:t>RMS-Contrast</a:t>
            </a:r>
            <a:endParaRPr lang="en-SG" sz="1200" dirty="0"/>
          </a:p>
        </p:txBody>
      </p:sp>
      <p:cxnSp>
        <p:nvCxnSpPr>
          <p:cNvPr id="12" name="Straight Arrow Connector 11"/>
          <p:cNvCxnSpPr/>
          <p:nvPr/>
        </p:nvCxnSpPr>
        <p:spPr bwMode="auto">
          <a:xfrm flipH="1">
            <a:off x="6516216" y="2204864"/>
            <a:ext cx="1332148" cy="64766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5282"/>
          <a:stretch/>
        </p:blipFill>
        <p:spPr>
          <a:xfrm>
            <a:off x="4382405" y="3963541"/>
            <a:ext cx="4510075" cy="2185928"/>
          </a:xfrm>
          <a:prstGeom prst="rect">
            <a:avLst/>
          </a:prstGeom>
        </p:spPr>
      </p:pic>
      <p:sp>
        <p:nvSpPr>
          <p:cNvPr id="14" name="Rectangle 13"/>
          <p:cNvSpPr/>
          <p:nvPr/>
        </p:nvSpPr>
        <p:spPr bwMode="auto">
          <a:xfrm>
            <a:off x="4235905" y="3890586"/>
            <a:ext cx="4707632" cy="2348825"/>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1693993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i="1" dirty="0">
                <a:solidFill>
                  <a:schemeClr val="tx1"/>
                </a:solidFill>
                <a:effectLst>
                  <a:outerShdw blurRad="38100" dist="38100" dir="2700000" algn="tl">
                    <a:srgbClr val="000000">
                      <a:alpha val="43137"/>
                    </a:srgbClr>
                  </a:outerShdw>
                </a:effectLst>
              </a:rPr>
              <a:t>P1. Feed-back Mechanism (for high Frequency Regions)</a:t>
            </a:r>
            <a:endParaRPr lang="en-SG" sz="3200" i="1" dirty="0">
              <a:solidFill>
                <a:schemeClr val="tx1"/>
              </a:solidFill>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0153" b="26336"/>
          <a:stretch/>
        </p:blipFill>
        <p:spPr>
          <a:xfrm>
            <a:off x="0" y="1403396"/>
            <a:ext cx="4896543" cy="188158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5096" y="4264966"/>
            <a:ext cx="3153215" cy="295316"/>
          </a:xfrm>
          <a:prstGeom prst="rect">
            <a:avLst/>
          </a:prstGeom>
        </p:spPr>
      </p:pic>
      <p:sp>
        <p:nvSpPr>
          <p:cNvPr id="7" name="Slide Number Placeholder 6"/>
          <p:cNvSpPr>
            <a:spLocks noGrp="1"/>
          </p:cNvSpPr>
          <p:nvPr>
            <p:ph type="sldNum" sz="quarter" idx="10"/>
          </p:nvPr>
        </p:nvSpPr>
        <p:spPr>
          <a:xfrm>
            <a:off x="7956376" y="6237312"/>
            <a:ext cx="1905000" cy="457200"/>
          </a:xfrm>
        </p:spPr>
        <p:txBody>
          <a:bodyPr/>
          <a:lstStyle/>
          <a:p>
            <a:fld id="{A74218CD-6FEB-4C64-B1F1-DDA2747AE7E1}" type="slidenum">
              <a:rPr lang="en-US" altLang="zh-TW" smtClean="0"/>
              <a:pPr/>
              <a:t>18</a:t>
            </a:fld>
            <a:endParaRPr lang="en-US" altLang="zh-TW"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7687" y="5179251"/>
            <a:ext cx="3020624" cy="910325"/>
          </a:xfrm>
          <a:prstGeom prst="rect">
            <a:avLst/>
          </a:prstGeom>
        </p:spPr>
      </p:pic>
      <p:sp>
        <p:nvSpPr>
          <p:cNvPr id="3" name="TextBox 2"/>
          <p:cNvSpPr txBox="1"/>
          <p:nvPr/>
        </p:nvSpPr>
        <p:spPr>
          <a:xfrm>
            <a:off x="3148760" y="4793848"/>
            <a:ext cx="2050561" cy="369332"/>
          </a:xfrm>
          <a:prstGeom prst="rect">
            <a:avLst/>
          </a:prstGeom>
          <a:noFill/>
        </p:spPr>
        <p:txBody>
          <a:bodyPr wrap="none" rtlCol="0">
            <a:spAutoFit/>
          </a:bodyPr>
          <a:lstStyle/>
          <a:p>
            <a:r>
              <a:rPr lang="en-US" sz="1800" dirty="0"/>
              <a:t>Overall JND model </a:t>
            </a:r>
            <a:endParaRPr lang="en-SG" sz="1800"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0072" y="1533983"/>
            <a:ext cx="3209429" cy="2185732"/>
          </a:xfrm>
          <a:prstGeom prst="rect">
            <a:avLst/>
          </a:prstGeom>
        </p:spPr>
      </p:pic>
      <p:sp>
        <p:nvSpPr>
          <p:cNvPr id="10" name="TextBox 9"/>
          <p:cNvSpPr txBox="1"/>
          <p:nvPr/>
        </p:nvSpPr>
        <p:spPr>
          <a:xfrm>
            <a:off x="405279" y="6271722"/>
            <a:ext cx="7632848" cy="246221"/>
          </a:xfrm>
          <a:prstGeom prst="rect">
            <a:avLst/>
          </a:prstGeom>
          <a:noFill/>
        </p:spPr>
        <p:txBody>
          <a:bodyPr wrap="square" rtlCol="0">
            <a:spAutoFit/>
          </a:bodyPr>
          <a:lstStyle/>
          <a:p>
            <a:r>
              <a:rPr lang="en-US" sz="1000" dirty="0"/>
              <a:t>[1]. D. G. </a:t>
            </a:r>
            <a:r>
              <a:rPr lang="en-US" sz="1000" dirty="0" err="1"/>
              <a:t>Pelli</a:t>
            </a:r>
            <a:r>
              <a:rPr lang="en-US" sz="1000" dirty="0"/>
              <a:t>, and P. </a:t>
            </a:r>
            <a:r>
              <a:rPr lang="en-US" sz="1000" dirty="0" err="1"/>
              <a:t>Bex</a:t>
            </a:r>
            <a:r>
              <a:rPr lang="en-US" sz="1000" dirty="0"/>
              <a:t>, “Measuring contrast sensitivity,” </a:t>
            </a:r>
            <a:r>
              <a:rPr lang="en-US" sz="1000" i="1" dirty="0"/>
              <a:t>Journal of vision research</a:t>
            </a:r>
            <a:r>
              <a:rPr lang="en-US" sz="1000" dirty="0"/>
              <a:t>, pp. 10-14, 2013.</a:t>
            </a:r>
            <a:endParaRPr lang="en-SG" sz="1000" dirty="0"/>
          </a:p>
        </p:txBody>
      </p:sp>
      <p:sp>
        <p:nvSpPr>
          <p:cNvPr id="6" name="TextBox 5"/>
          <p:cNvSpPr txBox="1"/>
          <p:nvPr/>
        </p:nvSpPr>
        <p:spPr>
          <a:xfrm>
            <a:off x="6660232" y="4221088"/>
            <a:ext cx="184731" cy="461665"/>
          </a:xfrm>
          <a:prstGeom prst="rect">
            <a:avLst/>
          </a:prstGeom>
          <a:noFill/>
        </p:spPr>
        <p:txBody>
          <a:bodyPr wrap="none" rtlCol="0">
            <a:spAutoFit/>
          </a:bodyPr>
          <a:lstStyle/>
          <a:p>
            <a:endParaRPr lang="en-US" dirty="0"/>
          </a:p>
        </p:txBody>
      </p:sp>
      <p:sp>
        <p:nvSpPr>
          <p:cNvPr id="12" name="Rectangle 11"/>
          <p:cNvSpPr/>
          <p:nvPr/>
        </p:nvSpPr>
        <p:spPr>
          <a:xfrm>
            <a:off x="6371115" y="4252505"/>
            <a:ext cx="947695" cy="307777"/>
          </a:xfrm>
          <a:prstGeom prst="rect">
            <a:avLst/>
          </a:prstGeom>
        </p:spPr>
        <p:txBody>
          <a:bodyPr wrap="none">
            <a:spAutoFit/>
          </a:bodyPr>
          <a:lstStyle/>
          <a:p>
            <a:r>
              <a:rPr lang="en-US" sz="1400" i="1" dirty="0">
                <a:ea typeface="'宋體"/>
              </a:rPr>
              <a:t>CM(</a:t>
            </a:r>
            <a:r>
              <a:rPr lang="en-US" sz="1400" i="1" dirty="0" err="1">
                <a:ea typeface="'宋體"/>
              </a:rPr>
              <a:t>i</a:t>
            </a:r>
            <a:r>
              <a:rPr lang="en-US" sz="1400" i="1" dirty="0">
                <a:ea typeface="'宋體"/>
              </a:rPr>
              <a:t>)=e</a:t>
            </a:r>
            <a:r>
              <a:rPr lang="en-US" sz="1400" i="1" baseline="-25000" dirty="0">
                <a:ea typeface="'宋體"/>
              </a:rPr>
              <a:t>1,i</a:t>
            </a:r>
            <a:endParaRPr lang="en-US" sz="1400" i="1" dirty="0"/>
          </a:p>
        </p:txBody>
      </p:sp>
      <p:sp>
        <p:nvSpPr>
          <p:cNvPr id="13" name="TextBox 12"/>
          <p:cNvSpPr txBox="1"/>
          <p:nvPr/>
        </p:nvSpPr>
        <p:spPr>
          <a:xfrm>
            <a:off x="611560" y="3415571"/>
            <a:ext cx="4284983" cy="461665"/>
          </a:xfrm>
          <a:prstGeom prst="rect">
            <a:avLst/>
          </a:prstGeom>
          <a:noFill/>
        </p:spPr>
        <p:txBody>
          <a:bodyPr wrap="square" rtlCol="0">
            <a:spAutoFit/>
          </a:bodyPr>
          <a:lstStyle/>
          <a:p>
            <a:pPr algn="just"/>
            <a:r>
              <a:rPr lang="en-US" sz="1200" i="1" dirty="0"/>
              <a:t>Proposed relationship between the RMS contrast and feed-back parameter for texture regions.</a:t>
            </a:r>
          </a:p>
        </p:txBody>
      </p:sp>
      <p:pic>
        <p:nvPicPr>
          <p:cNvPr id="14"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0153" b="26336"/>
          <a:stretch/>
        </p:blipFill>
        <p:spPr bwMode="auto">
          <a:xfrm>
            <a:off x="0" y="1580150"/>
            <a:ext cx="4896543" cy="1881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15812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i="1" dirty="0">
                <a:solidFill>
                  <a:schemeClr val="tx1"/>
                </a:solidFill>
                <a:effectLst>
                  <a:outerShdw blurRad="38100" dist="38100" dir="2700000" algn="tl">
                    <a:srgbClr val="000000">
                      <a:alpha val="43137"/>
                    </a:srgbClr>
                  </a:outerShdw>
                </a:effectLst>
              </a:rPr>
              <a:t>P1. Experimental Results</a:t>
            </a: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27264" y="1129697"/>
            <a:ext cx="8137525" cy="3128963"/>
          </a:xfrm>
        </p:spPr>
        <p:txBody>
          <a:bodyPr/>
          <a:lstStyle/>
          <a:p>
            <a:r>
              <a:rPr lang="en-US" sz="1800" dirty="0"/>
              <a:t>In order to compare the JND model, noise is shaped into the images and this noise shaping is guided by the corresponding JND, as follows: </a:t>
            </a:r>
          </a:p>
          <a:p>
            <a:endParaRPr lang="en-US" sz="1800" dirty="0"/>
          </a:p>
          <a:p>
            <a:endParaRPr lang="en-US" sz="1800" dirty="0"/>
          </a:p>
        </p:txBody>
      </p:sp>
      <p:sp>
        <p:nvSpPr>
          <p:cNvPr id="8" name="Slide Number Placeholder 7"/>
          <p:cNvSpPr>
            <a:spLocks noGrp="1"/>
          </p:cNvSpPr>
          <p:nvPr>
            <p:ph type="sldNum" sz="quarter" idx="10"/>
          </p:nvPr>
        </p:nvSpPr>
        <p:spPr>
          <a:xfrm>
            <a:off x="8191500" y="6303046"/>
            <a:ext cx="1905000" cy="457200"/>
          </a:xfrm>
        </p:spPr>
        <p:txBody>
          <a:bodyPr/>
          <a:lstStyle/>
          <a:p>
            <a:fld id="{A74218CD-6FEB-4C64-B1F1-DDA2747AE7E1}" type="slidenum">
              <a:rPr lang="en-US" altLang="zh-TW" smtClean="0"/>
              <a:pPr/>
              <a:t>19</a:t>
            </a:fld>
            <a:endParaRPr lang="en-US" altLang="zh-TW"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744"/>
          <a:stretch/>
        </p:blipFill>
        <p:spPr>
          <a:xfrm>
            <a:off x="611560" y="2525225"/>
            <a:ext cx="3821753" cy="3867557"/>
          </a:xfrm>
          <a:prstGeom prst="rect">
            <a:avLst/>
          </a:prstGeom>
        </p:spPr>
      </p:pic>
      <p:sp>
        <p:nvSpPr>
          <p:cNvPr id="10" name="TextBox 9"/>
          <p:cNvSpPr txBox="1"/>
          <p:nvPr/>
        </p:nvSpPr>
        <p:spPr>
          <a:xfrm>
            <a:off x="4860032" y="3118896"/>
            <a:ext cx="4131568" cy="954107"/>
          </a:xfrm>
          <a:prstGeom prst="rect">
            <a:avLst/>
          </a:prstGeom>
          <a:noFill/>
        </p:spPr>
        <p:txBody>
          <a:bodyPr wrap="square" rtlCol="0">
            <a:spAutoFit/>
          </a:bodyPr>
          <a:lstStyle/>
          <a:p>
            <a:pPr algn="just"/>
            <a:r>
              <a:rPr lang="en-US" sz="1400" dirty="0"/>
              <a:t>We compared proposed algorithm with the existing algorithms according to the </a:t>
            </a:r>
            <a:r>
              <a:rPr lang="en-SG" sz="1400" i="1" dirty="0">
                <a:solidFill>
                  <a:srgbClr val="FF0000"/>
                </a:solidFill>
              </a:rPr>
              <a:t>D</a:t>
            </a:r>
            <a:r>
              <a:rPr lang="en-SG" sz="1400" dirty="0"/>
              <a:t>ouble </a:t>
            </a:r>
            <a:r>
              <a:rPr lang="en-SG" sz="1400" i="1" dirty="0">
                <a:solidFill>
                  <a:srgbClr val="FF0000"/>
                </a:solidFill>
              </a:rPr>
              <a:t>S</a:t>
            </a:r>
            <a:r>
              <a:rPr lang="en-SG" sz="1400" dirty="0"/>
              <a:t>timulus </a:t>
            </a:r>
            <a:r>
              <a:rPr lang="en-SG" sz="1400" i="1" dirty="0">
                <a:solidFill>
                  <a:srgbClr val="FF0000"/>
                </a:solidFill>
              </a:rPr>
              <a:t>C</a:t>
            </a:r>
            <a:r>
              <a:rPr lang="en-SG" sz="1400" dirty="0"/>
              <a:t>ontinuous </a:t>
            </a:r>
            <a:r>
              <a:rPr lang="en-SG" sz="1400" i="1" dirty="0">
                <a:solidFill>
                  <a:srgbClr val="FF0000"/>
                </a:solidFill>
              </a:rPr>
              <a:t>Q</a:t>
            </a:r>
            <a:r>
              <a:rPr lang="en-SG" sz="1400" dirty="0"/>
              <a:t>uality </a:t>
            </a:r>
            <a:r>
              <a:rPr lang="en-SG" sz="1400" i="1" dirty="0">
                <a:solidFill>
                  <a:srgbClr val="FF0000"/>
                </a:solidFill>
              </a:rPr>
              <a:t>S</a:t>
            </a:r>
            <a:r>
              <a:rPr lang="en-SG" sz="1400" dirty="0"/>
              <a:t>cale (</a:t>
            </a:r>
            <a:r>
              <a:rPr lang="en-US" sz="1400" i="1" dirty="0">
                <a:solidFill>
                  <a:srgbClr val="FF0000"/>
                </a:solidFill>
              </a:rPr>
              <a:t>DSCQS</a:t>
            </a:r>
            <a:r>
              <a:rPr lang="en-US" sz="1400" dirty="0"/>
              <a:t>) type II standard (</a:t>
            </a:r>
            <a:r>
              <a:rPr lang="en-SG" sz="1400" dirty="0"/>
              <a:t>ITU-R BT.500- 11) </a:t>
            </a:r>
            <a:r>
              <a:rPr lang="en-US" sz="1400" dirty="0"/>
              <a:t>[1].</a:t>
            </a:r>
            <a:endParaRPr lang="en-SG" sz="1400" dirty="0"/>
          </a:p>
        </p:txBody>
      </p:sp>
      <p:sp>
        <p:nvSpPr>
          <p:cNvPr id="11" name="TextBox 10"/>
          <p:cNvSpPr txBox="1"/>
          <p:nvPr/>
        </p:nvSpPr>
        <p:spPr>
          <a:xfrm>
            <a:off x="580885" y="6392782"/>
            <a:ext cx="7704856" cy="400110"/>
          </a:xfrm>
          <a:prstGeom prst="rect">
            <a:avLst/>
          </a:prstGeom>
          <a:noFill/>
        </p:spPr>
        <p:txBody>
          <a:bodyPr wrap="square" rtlCol="0">
            <a:spAutoFit/>
          </a:bodyPr>
          <a:lstStyle/>
          <a:p>
            <a:r>
              <a:rPr lang="en-SG" sz="1000" dirty="0"/>
              <a:t>[1]. Assembly, ITU Radio-communication, “Methodology for the subjective assessment of the quality of television pictures”, </a:t>
            </a:r>
            <a:r>
              <a:rPr lang="en-SG" sz="1000" i="1" dirty="0"/>
              <a:t>International Telecommunication Union, 2003</a:t>
            </a:r>
          </a:p>
        </p:txBody>
      </p:sp>
      <p:sp>
        <p:nvSpPr>
          <p:cNvPr id="6" name="Rectangle 5"/>
          <p:cNvSpPr/>
          <p:nvPr/>
        </p:nvSpPr>
        <p:spPr bwMode="auto">
          <a:xfrm>
            <a:off x="580885" y="2590059"/>
            <a:ext cx="3852428" cy="3770394"/>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3" name="TextBox 12"/>
          <p:cNvSpPr txBox="1"/>
          <p:nvPr/>
        </p:nvSpPr>
        <p:spPr>
          <a:xfrm>
            <a:off x="5343905" y="4120161"/>
            <a:ext cx="3070071" cy="276999"/>
          </a:xfrm>
          <a:prstGeom prst="rect">
            <a:avLst/>
          </a:prstGeom>
          <a:noFill/>
        </p:spPr>
        <p:txBody>
          <a:bodyPr wrap="none" rtlCol="0">
            <a:spAutoFit/>
          </a:bodyPr>
          <a:lstStyle/>
          <a:p>
            <a:r>
              <a:rPr lang="en-US" sz="1200" i="1" dirty="0"/>
              <a:t>Scoring strategy for the subjective on-line test.</a:t>
            </a:r>
            <a:endParaRPr lang="en-SG" sz="1200" i="1"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8740" y="4421079"/>
            <a:ext cx="3737075" cy="592097"/>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1720" y="1913088"/>
            <a:ext cx="4426104" cy="441231"/>
          </a:xfrm>
          <a:prstGeom prst="rect">
            <a:avLst/>
          </a:prstGeom>
        </p:spPr>
      </p:pic>
    </p:spTree>
    <p:extLst>
      <p:ext uri="{BB962C8B-B14F-4D97-AF65-F5344CB8AC3E}">
        <p14:creationId xmlns:p14="http://schemas.microsoft.com/office/powerpoint/2010/main" val="25635162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z="3200" i="1" dirty="0">
                <a:solidFill>
                  <a:schemeClr val="tx1"/>
                </a:solidFill>
                <a:effectLst>
                  <a:outerShdw blurRad="38100" dist="38100" dir="2700000" algn="tl">
                    <a:srgbClr val="000000">
                      <a:alpha val="43137"/>
                    </a:srgbClr>
                  </a:outerShdw>
                </a:effectLst>
              </a:rPr>
              <a:t>Outline</a:t>
            </a:r>
          </a:p>
        </p:txBody>
      </p:sp>
      <p:sp>
        <p:nvSpPr>
          <p:cNvPr id="11267" name="Rectangle 3"/>
          <p:cNvSpPr>
            <a:spLocks noGrp="1" noChangeArrowheads="1"/>
          </p:cNvSpPr>
          <p:nvPr>
            <p:ph type="body" idx="1"/>
          </p:nvPr>
        </p:nvSpPr>
        <p:spPr>
          <a:xfrm>
            <a:off x="609600" y="836712"/>
            <a:ext cx="7772400" cy="4954488"/>
          </a:xfrm>
        </p:spPr>
        <p:txBody>
          <a:bodyPr/>
          <a:lstStyle/>
          <a:p>
            <a:r>
              <a:rPr lang="en-US" altLang="en-US" sz="2400" dirty="0">
                <a:solidFill>
                  <a:srgbClr val="FF0000"/>
                </a:solidFill>
                <a:latin typeface="+mj-lt"/>
                <a:cs typeface="Arial" panose="020B0604020202020204" pitchFamily="34" charset="0"/>
              </a:rPr>
              <a:t>Introduction &amp; Motivation</a:t>
            </a:r>
          </a:p>
          <a:p>
            <a:pPr>
              <a:lnSpc>
                <a:spcPct val="150000"/>
              </a:lnSpc>
            </a:pPr>
            <a:r>
              <a:rPr lang="en-US" sz="2400" dirty="0">
                <a:latin typeface="+mj-lt"/>
              </a:rPr>
              <a:t>Six Problems Related to Visual Perception </a:t>
            </a: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Just-noticeable-difference estimation</a:t>
            </a:r>
          </a:p>
          <a:p>
            <a:pPr lvl="1">
              <a:lnSpc>
                <a:spcPct val="150000"/>
              </a:lnSpc>
              <a:buFont typeface="Wingdings" panose="05000000000000000000" pitchFamily="2" charset="2"/>
              <a:buChar char="Ø"/>
            </a:pPr>
            <a:r>
              <a:rPr lang="en-US" altLang="en-US" sz="1600" dirty="0">
                <a:solidFill>
                  <a:srgbClr val="0070C0"/>
                </a:solidFill>
                <a:cs typeface="Arial" panose="020B0604020202020204" pitchFamily="34" charset="0"/>
              </a:rPr>
              <a:t>Perceptually Motivated reconstruction algorithm : A Generic Framework</a:t>
            </a:r>
            <a:endParaRPr lang="en-US" altLang="en-US" sz="1600" dirty="0">
              <a:solidFill>
                <a:srgbClr val="0070C0"/>
              </a:solidFill>
              <a:latin typeface="+mj-lt"/>
              <a:cs typeface="Arial" panose="020B0604020202020204" pitchFamily="34" charset="0"/>
            </a:endParaRP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No-reference image quality assessment (IQA) for 3D synthesized images using Local descriptor</a:t>
            </a:r>
          </a:p>
          <a:p>
            <a:pPr lvl="1">
              <a:lnSpc>
                <a:spcPct val="150000"/>
              </a:lnSpc>
              <a:buFont typeface="Wingdings" panose="05000000000000000000" pitchFamily="2" charset="2"/>
              <a:buChar char="Ø"/>
            </a:pPr>
            <a:r>
              <a:rPr lang="en-US" altLang="en-US" sz="1600" dirty="0">
                <a:latin typeface="+mj-lt"/>
                <a:cs typeface="Arial" panose="020B0604020202020204" pitchFamily="34" charset="0"/>
              </a:rPr>
              <a:t>Reduced-reference IQA for screen content images using distortion categorization</a:t>
            </a: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No-reference IQA for natural imaging using distortion prediction and Deep-Learning for KoNiq-10K dataset.</a:t>
            </a:r>
          </a:p>
          <a:p>
            <a:pPr lvl="1">
              <a:lnSpc>
                <a:spcPct val="150000"/>
              </a:lnSpc>
              <a:buFont typeface="Wingdings" panose="05000000000000000000" pitchFamily="2" charset="2"/>
              <a:buChar char="Ø"/>
            </a:pPr>
            <a:r>
              <a:rPr lang="en-US" altLang="en-US" sz="1600" dirty="0">
                <a:cs typeface="Arial" panose="020B0604020202020204" pitchFamily="34" charset="0"/>
              </a:rPr>
              <a:t>No-reference IQA for 3D synthesized images using outlier prediction.</a:t>
            </a:r>
            <a:endParaRPr lang="en-US" altLang="en-US" sz="1600" dirty="0">
              <a:latin typeface="+mj-lt"/>
              <a:cs typeface="Arial" panose="020B0604020202020204" pitchFamily="34" charset="0"/>
            </a:endParaRPr>
          </a:p>
          <a:p>
            <a:r>
              <a:rPr lang="en-US" altLang="en-US" sz="2400" dirty="0">
                <a:latin typeface="+mj-lt"/>
                <a:cs typeface="Arial" panose="020B0604020202020204" pitchFamily="34" charset="0"/>
              </a:rPr>
              <a:t>Conclusion </a:t>
            </a:r>
            <a:endParaRPr lang="en-US" altLang="en-US" dirty="0">
              <a:latin typeface="+mj-lt"/>
              <a:cs typeface="Arial" panose="020B0604020202020204" pitchFamily="34" charset="0"/>
            </a:endParaRPr>
          </a:p>
        </p:txBody>
      </p:sp>
      <p:sp>
        <p:nvSpPr>
          <p:cNvPr id="2" name="Slide Number Placeholder 1"/>
          <p:cNvSpPr>
            <a:spLocks noGrp="1"/>
          </p:cNvSpPr>
          <p:nvPr>
            <p:ph type="sldNum" sz="quarter" idx="12"/>
          </p:nvPr>
        </p:nvSpPr>
        <p:spPr/>
        <p:txBody>
          <a:bodyPr/>
          <a:lstStyle/>
          <a:p>
            <a:fld id="{F68DBC92-3832-4932-8606-734F308F011D}" type="slidenum">
              <a:rPr lang="en-US" altLang="zh-TW" smtClean="0"/>
              <a:pPr/>
              <a:t>2</a:t>
            </a:fld>
            <a:endParaRPr lang="en-US" altLang="zh-TW"/>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P1. Experimental Results </a:t>
            </a:r>
            <a:endParaRPr lang="en-SG" dirty="0">
              <a:solidFill>
                <a:schemeClr val="tx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557412"/>
            <a:ext cx="3559301" cy="4114800"/>
          </a:xfrm>
        </p:spPr>
      </p:pic>
      <p:sp>
        <p:nvSpPr>
          <p:cNvPr id="4" name="Slide Number Placeholder 3"/>
          <p:cNvSpPr>
            <a:spLocks noGrp="1"/>
          </p:cNvSpPr>
          <p:nvPr>
            <p:ph type="sldNum" sz="quarter" idx="12"/>
          </p:nvPr>
        </p:nvSpPr>
        <p:spPr/>
        <p:txBody>
          <a:bodyPr/>
          <a:lstStyle/>
          <a:p>
            <a:fld id="{F68DBC92-3832-4932-8606-734F308F011D}" type="slidenum">
              <a:rPr lang="en-US" altLang="zh-TW" smtClean="0"/>
              <a:pPr/>
              <a:t>20</a:t>
            </a:fld>
            <a:endParaRPr lang="en-US" altLang="zh-TW"/>
          </a:p>
        </p:txBody>
      </p:sp>
      <p:sp>
        <p:nvSpPr>
          <p:cNvPr id="7" name="TextBox 6"/>
          <p:cNvSpPr txBox="1"/>
          <p:nvPr/>
        </p:nvSpPr>
        <p:spPr>
          <a:xfrm>
            <a:off x="4169643" y="5062746"/>
            <a:ext cx="4705112" cy="253916"/>
          </a:xfrm>
          <a:prstGeom prst="rect">
            <a:avLst/>
          </a:prstGeom>
          <a:noFill/>
        </p:spPr>
        <p:txBody>
          <a:bodyPr wrap="square" rtlCol="0">
            <a:spAutoFit/>
          </a:bodyPr>
          <a:lstStyle/>
          <a:p>
            <a:pPr algn="just"/>
            <a:r>
              <a:rPr lang="en-SG" sz="1050" i="1" dirty="0">
                <a:solidFill>
                  <a:srgbClr val="FF0000"/>
                </a:solidFill>
              </a:rPr>
              <a:t>Over and under estimation of the contrast masking </a:t>
            </a:r>
            <a:r>
              <a:rPr lang="en-SG" sz="1050" i="1" dirty="0"/>
              <a:t>for cropped ‘Ruler’ image. </a:t>
            </a:r>
          </a:p>
        </p:txBody>
      </p:sp>
      <p:sp>
        <p:nvSpPr>
          <p:cNvPr id="8" name="TextBox 7"/>
          <p:cNvSpPr txBox="1"/>
          <p:nvPr/>
        </p:nvSpPr>
        <p:spPr>
          <a:xfrm>
            <a:off x="107504" y="5606501"/>
            <a:ext cx="3816424" cy="861774"/>
          </a:xfrm>
          <a:prstGeom prst="rect">
            <a:avLst/>
          </a:prstGeom>
          <a:noFill/>
        </p:spPr>
        <p:txBody>
          <a:bodyPr wrap="square" rtlCol="0">
            <a:spAutoFit/>
          </a:bodyPr>
          <a:lstStyle/>
          <a:p>
            <a:pPr algn="just"/>
            <a:r>
              <a:rPr lang="en-SG" sz="1000" i="1" dirty="0"/>
              <a:t>Comparison of the proposed JND model with state-of-the-art pixel domain JND algorithms. These four rows show four respective noise injected, ‘Barbara’ images (MSE = 152.32), with (a). the NAMM , (b). Liu et al.’s method, (c). Wu et al.’s method and (d). the proposed algorithm.</a:t>
            </a:r>
          </a:p>
        </p:txBody>
      </p:sp>
      <p:sp>
        <p:nvSpPr>
          <p:cNvPr id="3" name="Rectangle 2"/>
          <p:cNvSpPr/>
          <p:nvPr/>
        </p:nvSpPr>
        <p:spPr bwMode="auto">
          <a:xfrm>
            <a:off x="228600" y="4581128"/>
            <a:ext cx="3559301" cy="1025373"/>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9643" y="1529234"/>
            <a:ext cx="4652570" cy="3533512"/>
          </a:xfrm>
          <a:prstGeom prst="rect">
            <a:avLst/>
          </a:prstGeom>
        </p:spPr>
      </p:pic>
      <p:sp>
        <p:nvSpPr>
          <p:cNvPr id="6" name="Rectangle 5"/>
          <p:cNvSpPr/>
          <p:nvPr/>
        </p:nvSpPr>
        <p:spPr bwMode="auto">
          <a:xfrm>
            <a:off x="6553200" y="3284984"/>
            <a:ext cx="2321555" cy="1777762"/>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34771753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i="1" dirty="0">
                <a:solidFill>
                  <a:schemeClr val="tx1"/>
                </a:solidFill>
                <a:effectLst>
                  <a:outerShdw blurRad="38100" dist="38100" dir="2700000" algn="tl">
                    <a:srgbClr val="000000">
                      <a:alpha val="43137"/>
                    </a:srgbClr>
                  </a:outerShdw>
                </a:effectLst>
              </a:rPr>
              <a:t>P1. Experimental Results </a:t>
            </a: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465974" y="1268760"/>
            <a:ext cx="8137525" cy="3128963"/>
          </a:xfrm>
        </p:spPr>
        <p:txBody>
          <a:bodyPr/>
          <a:lstStyle/>
          <a:p>
            <a:pPr algn="just">
              <a:buFont typeface="Wingdings" panose="05000000000000000000" pitchFamily="2" charset="2"/>
              <a:buChar char="Ø"/>
            </a:pPr>
            <a:r>
              <a:rPr lang="en-US" sz="1600" dirty="0"/>
              <a:t>We asked 37 subjects to give scores to these noise shaped images. </a:t>
            </a:r>
            <a:endParaRPr lang="en-SG" sz="1600" dirty="0"/>
          </a:p>
        </p:txBody>
      </p:sp>
      <p:sp>
        <p:nvSpPr>
          <p:cNvPr id="6" name="Slide Number Placeholder 5"/>
          <p:cNvSpPr>
            <a:spLocks noGrp="1"/>
          </p:cNvSpPr>
          <p:nvPr>
            <p:ph type="sldNum" sz="quarter" idx="10"/>
          </p:nvPr>
        </p:nvSpPr>
        <p:spPr>
          <a:xfrm>
            <a:off x="7803230" y="6309320"/>
            <a:ext cx="1905000" cy="457200"/>
          </a:xfrm>
        </p:spPr>
        <p:txBody>
          <a:bodyPr/>
          <a:lstStyle/>
          <a:p>
            <a:fld id="{A74218CD-6FEB-4C64-B1F1-DDA2747AE7E1}" type="slidenum">
              <a:rPr lang="en-US" altLang="zh-TW" smtClean="0"/>
              <a:pPr/>
              <a:t>21</a:t>
            </a:fld>
            <a:endParaRPr lang="en-US" altLang="zh-TW" dirty="0"/>
          </a:p>
        </p:txBody>
      </p:sp>
      <p:sp>
        <p:nvSpPr>
          <p:cNvPr id="7" name="TextBox 6"/>
          <p:cNvSpPr txBox="1"/>
          <p:nvPr/>
        </p:nvSpPr>
        <p:spPr>
          <a:xfrm>
            <a:off x="225095" y="5898869"/>
            <a:ext cx="8519864" cy="646331"/>
          </a:xfrm>
          <a:prstGeom prst="rect">
            <a:avLst/>
          </a:prstGeom>
          <a:noFill/>
        </p:spPr>
        <p:txBody>
          <a:bodyPr wrap="square" rtlCol="0">
            <a:spAutoFit/>
          </a:bodyPr>
          <a:lstStyle/>
          <a:p>
            <a:r>
              <a:rPr lang="en-SG" sz="900" dirty="0"/>
              <a:t>[8]. X. K. Yang, et al.,  “Just noticeable distortion model and its applications in video coding,” </a:t>
            </a:r>
            <a:r>
              <a:rPr lang="en-SG" sz="900" i="1" dirty="0"/>
              <a:t>Signal Processing: Image Communication</a:t>
            </a:r>
            <a:r>
              <a:rPr lang="en-SG" sz="900" dirty="0"/>
              <a:t>, pp. 662-680, 2005.</a:t>
            </a:r>
          </a:p>
          <a:p>
            <a:r>
              <a:rPr lang="en-SG" sz="900" dirty="0"/>
              <a:t>[7]. A. Liu, et al., “Just noticeable difference for images with decomposition model for separating edge and textured regions,” </a:t>
            </a:r>
            <a:r>
              <a:rPr lang="en-SG" sz="900" i="1" dirty="0"/>
              <a:t>IEEE Trans. on Circuits and Systems for Video Technology,</a:t>
            </a:r>
            <a:r>
              <a:rPr lang="en-SG" sz="900" dirty="0"/>
              <a:t> pp. 1648-1652, 2010.</a:t>
            </a:r>
          </a:p>
          <a:p>
            <a:r>
              <a:rPr lang="en-US" sz="900" dirty="0"/>
              <a:t>[6]. </a:t>
            </a:r>
            <a:r>
              <a:rPr lang="en-SG" sz="900" dirty="0"/>
              <a:t>J. Wu et al., “Just noticeable difference estimation for images with free-energy principle,” </a:t>
            </a:r>
            <a:r>
              <a:rPr lang="en-SG" sz="900" i="1" dirty="0"/>
              <a:t>IEEE Trans. on Multimedia,</a:t>
            </a:r>
            <a:r>
              <a:rPr lang="en-SG" sz="900" dirty="0"/>
              <a:t> pp. 1705-1710, 2013.</a:t>
            </a:r>
          </a:p>
        </p:txBody>
      </p:sp>
      <p:sp>
        <p:nvSpPr>
          <p:cNvPr id="5" name="TextBox 4"/>
          <p:cNvSpPr txBox="1"/>
          <p:nvPr/>
        </p:nvSpPr>
        <p:spPr>
          <a:xfrm>
            <a:off x="429541" y="2752230"/>
            <a:ext cx="8162812" cy="276999"/>
          </a:xfrm>
          <a:prstGeom prst="rect">
            <a:avLst/>
          </a:prstGeom>
          <a:noFill/>
        </p:spPr>
        <p:txBody>
          <a:bodyPr wrap="none" rtlCol="0">
            <a:spAutoFit/>
          </a:bodyPr>
          <a:lstStyle/>
          <a:p>
            <a:pPr algn="just"/>
            <a:r>
              <a:rPr lang="en-US" sz="1200" i="1" dirty="0"/>
              <a:t>Comparison results of the online subjective test for the noise injected images, guided with the existing and proposed JND models.</a:t>
            </a:r>
          </a:p>
        </p:txBody>
      </p:sp>
      <p:sp>
        <p:nvSpPr>
          <p:cNvPr id="11" name="TextBox 10"/>
          <p:cNvSpPr txBox="1"/>
          <p:nvPr/>
        </p:nvSpPr>
        <p:spPr>
          <a:xfrm>
            <a:off x="2893530" y="1699827"/>
            <a:ext cx="3070071" cy="276999"/>
          </a:xfrm>
          <a:prstGeom prst="rect">
            <a:avLst/>
          </a:prstGeom>
          <a:noFill/>
        </p:spPr>
        <p:txBody>
          <a:bodyPr wrap="none" rtlCol="0">
            <a:spAutoFit/>
          </a:bodyPr>
          <a:lstStyle/>
          <a:p>
            <a:r>
              <a:rPr lang="en-US" sz="1200" i="1" dirty="0"/>
              <a:t>Scoring strategy for the subjective on-line test.</a:t>
            </a:r>
            <a:endParaRPr lang="en-SG" sz="1200"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34" y="3029229"/>
            <a:ext cx="8831932" cy="2708070"/>
          </a:xfrm>
          <a:prstGeom prst="rect">
            <a:avLst/>
          </a:prstGeom>
        </p:spPr>
      </p:pic>
      <p:sp>
        <p:nvSpPr>
          <p:cNvPr id="14" name="Oval 13"/>
          <p:cNvSpPr/>
          <p:nvPr/>
        </p:nvSpPr>
        <p:spPr bwMode="auto">
          <a:xfrm>
            <a:off x="323528" y="5394314"/>
            <a:ext cx="5040560" cy="453645"/>
          </a:xfrm>
          <a:prstGeom prst="ellipse">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760" y="1976957"/>
            <a:ext cx="4194766" cy="664613"/>
          </a:xfrm>
          <a:prstGeom prst="rect">
            <a:avLst/>
          </a:prstGeom>
        </p:spPr>
      </p:pic>
    </p:spTree>
    <p:extLst>
      <p:ext uri="{BB962C8B-B14F-4D97-AF65-F5344CB8AC3E}">
        <p14:creationId xmlns:p14="http://schemas.microsoft.com/office/powerpoint/2010/main" val="9057202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P1. Experimental Results </a:t>
            </a:r>
            <a:endParaRPr lang="en-SG" dirty="0">
              <a:solidFill>
                <a:schemeClr val="tx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772817"/>
            <a:ext cx="5054207" cy="3672408"/>
          </a:xfrm>
        </p:spPr>
      </p:pic>
      <p:sp>
        <p:nvSpPr>
          <p:cNvPr id="4" name="Slide Number Placeholder 3"/>
          <p:cNvSpPr>
            <a:spLocks noGrp="1"/>
          </p:cNvSpPr>
          <p:nvPr>
            <p:ph type="sldNum" sz="quarter" idx="12"/>
          </p:nvPr>
        </p:nvSpPr>
        <p:spPr/>
        <p:txBody>
          <a:bodyPr/>
          <a:lstStyle/>
          <a:p>
            <a:fld id="{F68DBC92-3832-4932-8606-734F308F011D}" type="slidenum">
              <a:rPr lang="en-US" altLang="zh-TW" smtClean="0"/>
              <a:pPr/>
              <a:t>22</a:t>
            </a:fld>
            <a:endParaRPr lang="en-US" altLang="zh-TW"/>
          </a:p>
        </p:txBody>
      </p:sp>
      <p:sp>
        <p:nvSpPr>
          <p:cNvPr id="7" name="TextBox 6"/>
          <p:cNvSpPr txBox="1"/>
          <p:nvPr/>
        </p:nvSpPr>
        <p:spPr>
          <a:xfrm>
            <a:off x="232617" y="5517232"/>
            <a:ext cx="5050190" cy="400110"/>
          </a:xfrm>
          <a:prstGeom prst="rect">
            <a:avLst/>
          </a:prstGeom>
          <a:noFill/>
        </p:spPr>
        <p:txBody>
          <a:bodyPr wrap="square" rtlCol="0">
            <a:spAutoFit/>
          </a:bodyPr>
          <a:lstStyle/>
          <a:p>
            <a:pPr algn="just"/>
            <a:r>
              <a:rPr lang="en-SG" sz="1000" dirty="0"/>
              <a:t>Distribution of the device used by subjects (a), gender (b), age (c), education level (d) and expertise in image processing (e) of the 37 subjects.</a:t>
            </a:r>
          </a:p>
        </p:txBody>
      </p:sp>
      <p:sp>
        <p:nvSpPr>
          <p:cNvPr id="8" name="TextBox 7"/>
          <p:cNvSpPr txBox="1"/>
          <p:nvPr/>
        </p:nvSpPr>
        <p:spPr>
          <a:xfrm>
            <a:off x="5369376" y="3759447"/>
            <a:ext cx="3665509" cy="461665"/>
          </a:xfrm>
          <a:prstGeom prst="rect">
            <a:avLst/>
          </a:prstGeom>
          <a:noFill/>
        </p:spPr>
        <p:txBody>
          <a:bodyPr wrap="square" rtlCol="0">
            <a:spAutoFit/>
          </a:bodyPr>
          <a:lstStyle/>
          <a:p>
            <a:pPr algn="just"/>
            <a:r>
              <a:rPr lang="en-SG" sz="1200" i="1" dirty="0"/>
              <a:t>The dependency of the performance of the proposed algorithm on expertise in image processing of subjects. </a:t>
            </a:r>
          </a:p>
        </p:txBody>
      </p:sp>
      <p:sp>
        <p:nvSpPr>
          <p:cNvPr id="9" name="Rectangle 8"/>
          <p:cNvSpPr/>
          <p:nvPr/>
        </p:nvSpPr>
        <p:spPr bwMode="auto">
          <a:xfrm>
            <a:off x="107504" y="1484784"/>
            <a:ext cx="5175303" cy="4432558"/>
          </a:xfrm>
          <a:prstGeom prst="rect">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0" name="TextBox 9"/>
          <p:cNvSpPr txBox="1"/>
          <p:nvPr/>
        </p:nvSpPr>
        <p:spPr>
          <a:xfrm>
            <a:off x="5384257" y="4732402"/>
            <a:ext cx="3587696" cy="1569660"/>
          </a:xfrm>
          <a:prstGeom prst="rect">
            <a:avLst/>
          </a:prstGeom>
          <a:noFill/>
        </p:spPr>
        <p:txBody>
          <a:bodyPr wrap="square" rtlCol="0">
            <a:spAutoFit/>
          </a:bodyPr>
          <a:lstStyle/>
          <a:p>
            <a:pPr algn="just"/>
            <a:r>
              <a:rPr lang="en-SG" sz="1200" dirty="0"/>
              <a:t>1), The subjects with no experience in image processing can perceive that the proposed algorithm has better noise shaping capability with respect to the existing algorithms. </a:t>
            </a:r>
          </a:p>
          <a:p>
            <a:pPr algn="just"/>
            <a:endParaRPr lang="en-SG" sz="1200" dirty="0"/>
          </a:p>
          <a:p>
            <a:pPr algn="just"/>
            <a:r>
              <a:rPr lang="en-SG" sz="1200" dirty="0"/>
              <a:t>2), Subjects which are experts in the image processing can perceive more difference between the noise shaped images.</a:t>
            </a:r>
          </a:p>
        </p:txBody>
      </p:sp>
      <p:graphicFrame>
        <p:nvGraphicFramePr>
          <p:cNvPr id="13" name="Chart 12"/>
          <p:cNvGraphicFramePr>
            <a:graphicFrameLocks/>
          </p:cNvGraphicFramePr>
          <p:nvPr>
            <p:extLst>
              <p:ext uri="{D42A27DB-BD31-4B8C-83A1-F6EECF244321}">
                <p14:modId xmlns:p14="http://schemas.microsoft.com/office/powerpoint/2010/main" val="937790742"/>
              </p:ext>
            </p:extLst>
          </p:nvPr>
        </p:nvGraphicFramePr>
        <p:xfrm>
          <a:off x="5508104" y="1254373"/>
          <a:ext cx="3526781" cy="239065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74560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z="3200" i="1" dirty="0">
                <a:solidFill>
                  <a:schemeClr val="tx1"/>
                </a:solidFill>
                <a:effectLst>
                  <a:outerShdw blurRad="38100" dist="38100" dir="2700000" algn="tl">
                    <a:srgbClr val="000000">
                      <a:alpha val="43137"/>
                    </a:srgbClr>
                  </a:outerShdw>
                </a:effectLst>
              </a:rPr>
              <a:t>Outline</a:t>
            </a:r>
          </a:p>
        </p:txBody>
      </p:sp>
      <p:sp>
        <p:nvSpPr>
          <p:cNvPr id="11267" name="Rectangle 3"/>
          <p:cNvSpPr>
            <a:spLocks noGrp="1" noChangeArrowheads="1"/>
          </p:cNvSpPr>
          <p:nvPr>
            <p:ph type="body" idx="1"/>
          </p:nvPr>
        </p:nvSpPr>
        <p:spPr>
          <a:xfrm>
            <a:off x="609600" y="836712"/>
            <a:ext cx="7772400" cy="4954488"/>
          </a:xfrm>
        </p:spPr>
        <p:txBody>
          <a:bodyPr/>
          <a:lstStyle/>
          <a:p>
            <a:r>
              <a:rPr lang="en-US" altLang="en-US" sz="2400" dirty="0">
                <a:latin typeface="+mj-lt"/>
                <a:cs typeface="Arial" panose="020B0604020202020204" pitchFamily="34" charset="0"/>
              </a:rPr>
              <a:t>Introduction &amp; Motivation</a:t>
            </a:r>
          </a:p>
          <a:p>
            <a:pPr>
              <a:lnSpc>
                <a:spcPct val="150000"/>
              </a:lnSpc>
            </a:pPr>
            <a:r>
              <a:rPr lang="en-US" sz="2400" dirty="0">
                <a:latin typeface="+mj-lt"/>
              </a:rPr>
              <a:t>Six Problems Related to Visual Perception </a:t>
            </a: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Just-noticeable-difference estimation</a:t>
            </a: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No-reference image quality assessment (IQA) for 3D synthesized images using Local descriptor</a:t>
            </a:r>
          </a:p>
          <a:p>
            <a:pPr lvl="1">
              <a:lnSpc>
                <a:spcPct val="150000"/>
              </a:lnSpc>
              <a:buFont typeface="Wingdings" panose="05000000000000000000" pitchFamily="2" charset="2"/>
              <a:buChar char="Ø"/>
            </a:pPr>
            <a:r>
              <a:rPr lang="en-US" altLang="en-US" sz="1600" dirty="0">
                <a:solidFill>
                  <a:srgbClr val="FF0000"/>
                </a:solidFill>
                <a:cs typeface="Arial" panose="020B0604020202020204" pitchFamily="34" charset="0"/>
              </a:rPr>
              <a:t>Perceptually Motivated reconstruction algorithm : A Generic Framework</a:t>
            </a:r>
            <a:endParaRPr lang="en-US" altLang="en-US" sz="1600" dirty="0">
              <a:solidFill>
                <a:srgbClr val="0070C0"/>
              </a:solidFill>
              <a:latin typeface="+mj-lt"/>
              <a:cs typeface="Arial" panose="020B0604020202020204" pitchFamily="34" charset="0"/>
            </a:endParaRPr>
          </a:p>
          <a:p>
            <a:pPr lvl="1">
              <a:lnSpc>
                <a:spcPct val="150000"/>
              </a:lnSpc>
              <a:buFont typeface="Wingdings" panose="05000000000000000000" pitchFamily="2" charset="2"/>
              <a:buChar char="Ø"/>
            </a:pPr>
            <a:r>
              <a:rPr lang="en-US" altLang="en-US" sz="1600" dirty="0">
                <a:latin typeface="+mj-lt"/>
                <a:cs typeface="Arial" panose="020B0604020202020204" pitchFamily="34" charset="0"/>
              </a:rPr>
              <a:t>Reduced-reference IQA for screen content images using distortion categorization</a:t>
            </a: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No-reference IQA for natural imaging using distortion prediction and Deep-Learning for KoNiq-10K dataset.</a:t>
            </a:r>
          </a:p>
          <a:p>
            <a:pPr lvl="1">
              <a:lnSpc>
                <a:spcPct val="150000"/>
              </a:lnSpc>
              <a:buFont typeface="Wingdings" panose="05000000000000000000" pitchFamily="2" charset="2"/>
              <a:buChar char="Ø"/>
            </a:pPr>
            <a:r>
              <a:rPr lang="en-US" altLang="en-US" sz="1600" dirty="0">
                <a:cs typeface="Arial" panose="020B0604020202020204" pitchFamily="34" charset="0"/>
              </a:rPr>
              <a:t>No-reference IQA for 3D synthesized images using outlier prediction.</a:t>
            </a:r>
            <a:endParaRPr lang="en-US" altLang="en-US" sz="1600" dirty="0">
              <a:latin typeface="+mj-lt"/>
              <a:cs typeface="Arial" panose="020B0604020202020204" pitchFamily="34" charset="0"/>
            </a:endParaRPr>
          </a:p>
          <a:p>
            <a:r>
              <a:rPr lang="en-US" altLang="en-US" sz="2400" dirty="0">
                <a:latin typeface="+mj-lt"/>
                <a:cs typeface="Arial" panose="020B0604020202020204" pitchFamily="34" charset="0"/>
              </a:rPr>
              <a:t>Conclusion </a:t>
            </a:r>
            <a:endParaRPr lang="en-US" altLang="en-US" dirty="0">
              <a:latin typeface="+mj-lt"/>
              <a:cs typeface="Arial" panose="020B0604020202020204" pitchFamily="34" charset="0"/>
            </a:endParaRPr>
          </a:p>
        </p:txBody>
      </p:sp>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13142284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2508" y="306420"/>
            <a:ext cx="8763000" cy="990600"/>
          </a:xfrm>
        </p:spPr>
        <p:txBody>
          <a:bodyPr/>
          <a:lstStyle/>
          <a:p>
            <a:r>
              <a:rPr lang="en-US" sz="3200" i="1" dirty="0">
                <a:solidFill>
                  <a:schemeClr val="tx1"/>
                </a:solidFill>
                <a:effectLst>
                  <a:outerShdw blurRad="38100" dist="38100" dir="2700000" algn="tl">
                    <a:srgbClr val="000000">
                      <a:alpha val="43137"/>
                    </a:srgbClr>
                  </a:outerShdw>
                </a:effectLst>
              </a:rPr>
              <a:t>P4. Perceptually motivated reconstruction algorithm: A generic framework</a:t>
            </a:r>
            <a:br>
              <a:rPr lang="en-US" sz="3200" i="1" dirty="0">
                <a:solidFill>
                  <a:schemeClr val="tx1"/>
                </a:solidFill>
                <a:effectLst>
                  <a:outerShdw blurRad="38100" dist="38100" dir="2700000" algn="tl">
                    <a:srgbClr val="000000">
                      <a:alpha val="43137"/>
                    </a:srgbClr>
                  </a:outerShdw>
                </a:effectLst>
              </a:rPr>
            </a:b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09600" y="1412776"/>
            <a:ext cx="7772400" cy="4114800"/>
          </a:xfrm>
        </p:spPr>
        <p:txBody>
          <a:bodyPr/>
          <a:lstStyle/>
          <a:p>
            <a:pPr marL="0" indent="0">
              <a:buNone/>
            </a:pPr>
            <a:r>
              <a:rPr lang="en-US" sz="1800" dirty="0">
                <a:latin typeface="+mj-lt"/>
              </a:rPr>
              <a:t>Related Work</a:t>
            </a:r>
          </a:p>
          <a:p>
            <a:pPr algn="just">
              <a:buFont typeface="Wingdings" panose="05000000000000000000" pitchFamily="2" charset="2"/>
              <a:buChar char="Ø"/>
            </a:pPr>
            <a:r>
              <a:rPr lang="en-US" sz="1400" dirty="0">
                <a:latin typeface="+mj-lt"/>
              </a:rPr>
              <a:t>A lot of </a:t>
            </a:r>
            <a:r>
              <a:rPr lang="en-US" sz="1400" i="1" dirty="0">
                <a:solidFill>
                  <a:srgbClr val="FF0000"/>
                </a:solidFill>
                <a:latin typeface="+mj-lt"/>
              </a:rPr>
              <a:t>application specific </a:t>
            </a:r>
            <a:r>
              <a:rPr lang="en-US" sz="1400" dirty="0">
                <a:latin typeface="+mj-lt"/>
              </a:rPr>
              <a:t>reconstruction algorithms are proposed in literature. </a:t>
            </a:r>
          </a:p>
          <a:p>
            <a:pPr lvl="1" algn="just">
              <a:buFont typeface="Wingdings" panose="05000000000000000000" pitchFamily="2" charset="2"/>
              <a:buChar char="Ø"/>
            </a:pPr>
            <a:r>
              <a:rPr lang="en-US" sz="1100" dirty="0">
                <a:latin typeface="+mj-lt"/>
              </a:rPr>
              <a:t>One application specific algorithms can not be accurately applied to other applications.</a:t>
            </a:r>
          </a:p>
          <a:p>
            <a:pPr lvl="1" algn="just">
              <a:buFont typeface="Wingdings" panose="05000000000000000000" pitchFamily="2" charset="2"/>
              <a:buChar char="Ø"/>
            </a:pPr>
            <a:r>
              <a:rPr lang="en-US" sz="1100" dirty="0">
                <a:latin typeface="+mj-lt"/>
              </a:rPr>
              <a:t>In  practical scenario’s, we do not have </a:t>
            </a:r>
            <a:r>
              <a:rPr lang="en-US" sz="1100" i="1" dirty="0">
                <a:solidFill>
                  <a:srgbClr val="FF0000"/>
                </a:solidFill>
                <a:latin typeface="+mj-lt"/>
              </a:rPr>
              <a:t>prior information</a:t>
            </a:r>
            <a:r>
              <a:rPr lang="en-US" sz="1100" dirty="0">
                <a:solidFill>
                  <a:srgbClr val="FF0000"/>
                </a:solidFill>
                <a:latin typeface="+mj-lt"/>
              </a:rPr>
              <a:t> </a:t>
            </a:r>
            <a:r>
              <a:rPr lang="en-US" sz="1100" dirty="0">
                <a:latin typeface="+mj-lt"/>
              </a:rPr>
              <a:t>about the </a:t>
            </a:r>
            <a:r>
              <a:rPr lang="en-US" sz="1100" i="1" dirty="0">
                <a:solidFill>
                  <a:srgbClr val="FF0000"/>
                </a:solidFill>
                <a:latin typeface="+mj-lt"/>
              </a:rPr>
              <a:t>cause and level of distortions</a:t>
            </a:r>
            <a:r>
              <a:rPr lang="en-US" sz="1100" dirty="0">
                <a:latin typeface="+mj-lt"/>
              </a:rPr>
              <a:t> to the signal.</a:t>
            </a: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marL="457200" lvl="1" indent="0" algn="just">
              <a:buNone/>
            </a:pPr>
            <a:endParaRPr lang="en-US" sz="1000" dirty="0">
              <a:latin typeface="+mj-l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en-US" altLang="zh-TW" sz="1400" b="0" i="0" u="none" strike="noStrike" kern="1200" cap="none" spc="0" normalizeH="0" baseline="0" noProof="0">
              <a:ln>
                <a:noFill/>
              </a:ln>
              <a:solidFill>
                <a:srgbClr val="000000"/>
              </a:solidFill>
              <a:effectLst/>
              <a:uLnTx/>
              <a:uFillTx/>
              <a:latin typeface="Times New Roman"/>
              <a:ea typeface="新細明體" panose="02020500000000000000" pitchFamily="18" charset="-120"/>
              <a:cs typeface="+mn-cs"/>
            </a:endParaRPr>
          </a:p>
        </p:txBody>
      </p:sp>
      <p:sp>
        <p:nvSpPr>
          <p:cNvPr id="6" name="Rectangle 5"/>
          <p:cNvSpPr/>
          <p:nvPr/>
        </p:nvSpPr>
        <p:spPr>
          <a:xfrm>
            <a:off x="609600" y="4104521"/>
            <a:ext cx="8095082" cy="2769989"/>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rPr>
              <a:t>In this work, our goal is to</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a:p>
            <a:pPr marL="0" marR="0" lvl="0" indent="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rPr>
              <a:t>Investigate why non-linear and other filters can not perform efficiently for the </a:t>
            </a:r>
            <a:r>
              <a:rPr kumimoji="1" lang="en-US" sz="1500" b="0" i="1" u="none" strike="noStrike" kern="1200" cap="none" spc="0" normalizeH="0" baseline="0" noProof="0" dirty="0">
                <a:ln>
                  <a:noFill/>
                </a:ln>
                <a:solidFill>
                  <a:srgbClr val="FF0000"/>
                </a:solidFill>
                <a:effectLst/>
                <a:uLnTx/>
                <a:uFillTx/>
                <a:latin typeface="Times New Roman"/>
                <a:ea typeface="新細明體" panose="02020500000000000000" pitchFamily="18" charset="-120"/>
                <a:cs typeface="+mn-cs"/>
              </a:rPr>
              <a:t>generic framework</a:t>
            </a:r>
            <a:r>
              <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rPr>
              <a:t>.</a:t>
            </a:r>
          </a:p>
          <a:p>
            <a:pPr marL="0" marR="0" lvl="0" indent="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rPr>
              <a:t>Propose an algorithm which can be applied to </a:t>
            </a:r>
            <a:r>
              <a:rPr kumimoji="1" lang="en-US" sz="1500" b="0" i="1" u="none" strike="noStrike" kern="1200" cap="none" spc="0" normalizeH="0" baseline="0" noProof="0" dirty="0">
                <a:ln>
                  <a:noFill/>
                </a:ln>
                <a:solidFill>
                  <a:srgbClr val="FF0000"/>
                </a:solidFill>
                <a:effectLst/>
                <a:uLnTx/>
                <a:uFillTx/>
                <a:latin typeface="Times New Roman"/>
                <a:ea typeface="新細明體" panose="02020500000000000000" pitchFamily="18" charset="-120"/>
                <a:cs typeface="+mn-cs"/>
              </a:rPr>
              <a:t>several applications</a:t>
            </a:r>
            <a:r>
              <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rPr>
              <a:t> without manually </a:t>
            </a:r>
            <a:r>
              <a:rPr kumimoji="1" lang="en-US" sz="1500" b="0" i="1" u="none" strike="noStrike" kern="1200" cap="none" spc="0" normalizeH="0" baseline="0" noProof="0" dirty="0">
                <a:ln>
                  <a:noFill/>
                </a:ln>
                <a:solidFill>
                  <a:srgbClr val="FF0000"/>
                </a:solidFill>
                <a:effectLst/>
                <a:uLnTx/>
                <a:uFillTx/>
                <a:latin typeface="Times New Roman"/>
                <a:ea typeface="新細明體" panose="02020500000000000000" pitchFamily="18" charset="-120"/>
                <a:cs typeface="+mn-cs"/>
              </a:rPr>
              <a:t>tuning any parameters</a:t>
            </a:r>
            <a:r>
              <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rPr>
              <a:t> and having prior information about the cause and level of distortions. </a:t>
            </a:r>
          </a:p>
          <a:p>
            <a:pPr marL="0" marR="0" lvl="0" indent="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en-US" sz="1500" b="0" i="1" u="none" strike="noStrike" kern="1200" cap="none" spc="0" normalizeH="0" baseline="0" noProof="0" dirty="0">
                <a:ln>
                  <a:noFill/>
                </a:ln>
                <a:solidFill>
                  <a:srgbClr val="FF0000"/>
                </a:solidFill>
                <a:effectLst/>
                <a:uLnTx/>
                <a:uFillTx/>
                <a:latin typeface="Times New Roman"/>
                <a:ea typeface="新細明體" panose="02020500000000000000" pitchFamily="18" charset="-120"/>
                <a:cs typeface="+mn-cs"/>
              </a:rPr>
              <a:t>Filling the gap </a:t>
            </a:r>
            <a:r>
              <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rPr>
              <a:t>between visual perception and image reconstruction. </a:t>
            </a:r>
          </a:p>
          <a:p>
            <a:pPr marL="0" marR="0" lvl="0" indent="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a:p>
            <a:pPr marL="0" marR="0" lvl="0" indent="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a:p>
            <a:pPr algn="just">
              <a:defRPr/>
            </a:pPr>
            <a:r>
              <a:rPr lang="en-US" sz="1200" b="1" i="1" dirty="0">
                <a:solidFill>
                  <a:srgbClr val="FF0000"/>
                </a:solidFill>
              </a:rPr>
              <a:t>V. </a:t>
            </a:r>
            <a:r>
              <a:rPr lang="en-US" sz="1200" b="1" i="1" dirty="0" err="1">
                <a:solidFill>
                  <a:srgbClr val="FF0000"/>
                </a:solidFill>
              </a:rPr>
              <a:t>Jakhetiya</a:t>
            </a:r>
            <a:r>
              <a:rPr lang="en-US" sz="1200" dirty="0">
                <a:solidFill>
                  <a:srgbClr val="000000"/>
                </a:solidFill>
              </a:rPr>
              <a:t>, W. Lin, S. P. Jaiswal, S. C. </a:t>
            </a:r>
            <a:r>
              <a:rPr lang="en-US" sz="1200" dirty="0" err="1">
                <a:solidFill>
                  <a:srgbClr val="000000"/>
                </a:solidFill>
              </a:rPr>
              <a:t>Guntuku</a:t>
            </a:r>
            <a:r>
              <a:rPr lang="en-US" sz="1200" dirty="0">
                <a:solidFill>
                  <a:srgbClr val="000000"/>
                </a:solidFill>
              </a:rPr>
              <a:t> and O. C. Au, "Maximum a Posterior and Perceptually Motivated Reconstruction Algorithm: A Generic Framework," </a:t>
            </a:r>
            <a:r>
              <a:rPr lang="en-US" sz="1200" b="1" i="1" dirty="0">
                <a:solidFill>
                  <a:srgbClr val="FF0000"/>
                </a:solidFill>
              </a:rPr>
              <a:t>IEEE Transactions on Multimedia</a:t>
            </a:r>
            <a:r>
              <a:rPr lang="en-US" sz="1200" b="1" dirty="0">
                <a:solidFill>
                  <a:srgbClr val="FF0000"/>
                </a:solidFill>
              </a:rPr>
              <a:t>,</a:t>
            </a:r>
            <a:r>
              <a:rPr lang="en-US" sz="1200" dirty="0">
                <a:solidFill>
                  <a:srgbClr val="000000"/>
                </a:solidFill>
              </a:rPr>
              <a:t> vol. 19, pp. 93-106, 2017.</a:t>
            </a:r>
            <a:endParaRPr kumimoji="1" lang="en-US" sz="15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276" y="2560556"/>
            <a:ext cx="7019048" cy="1914286"/>
          </a:xfrm>
          <a:prstGeom prst="rect">
            <a:avLst/>
          </a:prstGeom>
        </p:spPr>
      </p:pic>
    </p:spTree>
    <p:extLst>
      <p:ext uri="{BB962C8B-B14F-4D97-AF65-F5344CB8AC3E}">
        <p14:creationId xmlns:p14="http://schemas.microsoft.com/office/powerpoint/2010/main" val="26049928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520" y="306420"/>
            <a:ext cx="9134028" cy="990600"/>
          </a:xfrm>
        </p:spPr>
        <p:txBody>
          <a:bodyPr/>
          <a:lstStyle/>
          <a:p>
            <a:r>
              <a:rPr lang="en-US" sz="3200" i="1" dirty="0">
                <a:solidFill>
                  <a:schemeClr val="tx1"/>
                </a:solidFill>
                <a:effectLst>
                  <a:outerShdw blurRad="38100" dist="38100" dir="2700000" algn="tl">
                    <a:srgbClr val="000000">
                      <a:alpha val="43137"/>
                    </a:srgbClr>
                  </a:outerShdw>
                </a:effectLst>
              </a:rPr>
              <a:t>P4. Perceptually motivated reconstruction algorithm: A generic framework</a:t>
            </a:r>
            <a:br>
              <a:rPr lang="en-US" sz="3200" i="1" dirty="0">
                <a:solidFill>
                  <a:schemeClr val="tx1"/>
                </a:solidFill>
                <a:effectLst>
                  <a:outerShdw blurRad="38100" dist="38100" dir="2700000" algn="tl">
                    <a:srgbClr val="000000">
                      <a:alpha val="43137"/>
                    </a:srgbClr>
                  </a:outerShdw>
                </a:effectLst>
              </a:rPr>
            </a:b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09600" y="1245738"/>
            <a:ext cx="7772400" cy="3740727"/>
          </a:xfrm>
          <a:solidFill>
            <a:schemeClr val="bg1">
              <a:alpha val="99000"/>
            </a:schemeClr>
          </a:solidFill>
        </p:spPr>
        <p:txBody>
          <a:bodyPr/>
          <a:lstStyle/>
          <a:p>
            <a:pPr marL="0" indent="0">
              <a:buNone/>
            </a:pPr>
            <a:r>
              <a:rPr lang="en-US" sz="1800" dirty="0">
                <a:latin typeface="+mj-lt"/>
              </a:rPr>
              <a:t>In this work, we propose to formulate reconstruction problem as a Maximum-a-posterior (MAP) problem: </a:t>
            </a: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marL="457200" lvl="1" indent="0" algn="just">
              <a:buNone/>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en-US" altLang="zh-TW" sz="14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58573" y="2406955"/>
            <a:ext cx="4305901" cy="9240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8773" y="3558578"/>
            <a:ext cx="3953427" cy="552527"/>
          </a:xfrm>
          <a:prstGeom prst="rect">
            <a:avLst/>
          </a:prstGeom>
        </p:spPr>
      </p:pic>
      <p:cxnSp>
        <p:nvCxnSpPr>
          <p:cNvPr id="10" name="Straight Arrow Connector 9"/>
          <p:cNvCxnSpPr/>
          <p:nvPr/>
        </p:nvCxnSpPr>
        <p:spPr>
          <a:xfrm flipV="1">
            <a:off x="3090821" y="3991131"/>
            <a:ext cx="1451273" cy="57606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899133" y="3991131"/>
            <a:ext cx="1296144" cy="50405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72241" y="4647911"/>
            <a:ext cx="194421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6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rPr>
              <a:t>Likelihood term</a:t>
            </a:r>
            <a:endParaRPr kumimoji="1" lang="en-US" sz="24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endParaRPr>
          </a:p>
        </p:txBody>
      </p:sp>
      <p:sp>
        <p:nvSpPr>
          <p:cNvPr id="13" name="TextBox 12"/>
          <p:cNvSpPr txBox="1"/>
          <p:nvPr/>
        </p:nvSpPr>
        <p:spPr>
          <a:xfrm>
            <a:off x="6763229" y="4647911"/>
            <a:ext cx="1728192"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6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rPr>
              <a:t>Prior term</a:t>
            </a:r>
          </a:p>
        </p:txBody>
      </p:sp>
      <p:cxnSp>
        <p:nvCxnSpPr>
          <p:cNvPr id="16" name="Straight Arrow Connector 15"/>
          <p:cNvCxnSpPr/>
          <p:nvPr/>
        </p:nvCxnSpPr>
        <p:spPr bwMode="auto">
          <a:xfrm flipH="1" flipV="1">
            <a:off x="4857893" y="2625969"/>
            <a:ext cx="1111108" cy="13806"/>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TextBox 18"/>
          <p:cNvSpPr txBox="1"/>
          <p:nvPr/>
        </p:nvSpPr>
        <p:spPr>
          <a:xfrm>
            <a:off x="5961231" y="2481441"/>
            <a:ext cx="1728192" cy="5847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6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rPr>
              <a:t>Restored Image in first pass</a:t>
            </a:r>
          </a:p>
        </p:txBody>
      </p:sp>
      <p:cxnSp>
        <p:nvCxnSpPr>
          <p:cNvPr id="23" name="Straight Arrow Connector 22"/>
          <p:cNvCxnSpPr/>
          <p:nvPr/>
        </p:nvCxnSpPr>
        <p:spPr bwMode="auto">
          <a:xfrm flipV="1">
            <a:off x="1403643" y="2996952"/>
            <a:ext cx="0" cy="750117"/>
          </a:xfrm>
          <a:prstGeom prst="straightConnector1">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714557" y="3759363"/>
            <a:ext cx="194421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6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rPr>
              <a:t>Restored Image</a:t>
            </a:r>
            <a:endParaRPr kumimoji="1" lang="en-US" sz="24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endParaRPr>
          </a:p>
        </p:txBody>
      </p:sp>
      <p:cxnSp>
        <p:nvCxnSpPr>
          <p:cNvPr id="26" name="Elbow Connector 25"/>
          <p:cNvCxnSpPr/>
          <p:nvPr/>
        </p:nvCxnSpPr>
        <p:spPr bwMode="auto">
          <a:xfrm rot="10800000" flipV="1">
            <a:off x="3203846" y="2125585"/>
            <a:ext cx="1338248" cy="302055"/>
          </a:xfrm>
          <a:prstGeom prst="bentConnector3">
            <a:avLst>
              <a:gd name="adj1" fmla="val 99770"/>
            </a:avLst>
          </a:prstGeom>
          <a:solidFill>
            <a:schemeClr val="accent1"/>
          </a:solidFill>
          <a:ln w="9525" cap="flat" cmpd="sng" algn="ctr">
            <a:solidFill>
              <a:schemeClr val="accent2"/>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0" name="TextBox 29"/>
          <p:cNvSpPr txBox="1"/>
          <p:nvPr/>
        </p:nvSpPr>
        <p:spPr>
          <a:xfrm>
            <a:off x="4495800" y="2012069"/>
            <a:ext cx="194421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6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rPr>
              <a:t>Input Image</a:t>
            </a:r>
            <a:endParaRPr kumimoji="1" lang="en-US" sz="24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6754" y="5312924"/>
            <a:ext cx="4696480" cy="1000265"/>
          </a:xfrm>
          <a:prstGeom prst="rect">
            <a:avLst/>
          </a:prstGeom>
        </p:spPr>
      </p:pic>
      <p:sp>
        <p:nvSpPr>
          <p:cNvPr id="32" name="TextBox 31"/>
          <p:cNvSpPr txBox="1"/>
          <p:nvPr/>
        </p:nvSpPr>
        <p:spPr>
          <a:xfrm>
            <a:off x="604664" y="5100786"/>
            <a:ext cx="6160661"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The prior term can be modelled as the Gaussian distribution [1]. </a:t>
            </a:r>
          </a:p>
        </p:txBody>
      </p:sp>
      <p:sp>
        <p:nvSpPr>
          <p:cNvPr id="33" name="TextBox 32"/>
          <p:cNvSpPr txBox="1"/>
          <p:nvPr/>
        </p:nvSpPr>
        <p:spPr>
          <a:xfrm>
            <a:off x="598672" y="6377978"/>
            <a:ext cx="7501720"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 J. Wang, G.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Jeon</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J.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Jeong</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Deinterlacing</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algorithm using weighted least squares,” IEEE Trans. on circuit and systems for video technology, pp. 39-48, 2014.</a:t>
            </a:r>
          </a:p>
        </p:txBody>
      </p:sp>
    </p:spTree>
    <p:extLst>
      <p:ext uri="{BB962C8B-B14F-4D97-AF65-F5344CB8AC3E}">
        <p14:creationId xmlns:p14="http://schemas.microsoft.com/office/powerpoint/2010/main" val="143558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520" y="306420"/>
            <a:ext cx="9134028" cy="990600"/>
          </a:xfrm>
        </p:spPr>
        <p:txBody>
          <a:bodyPr/>
          <a:lstStyle/>
          <a:p>
            <a:r>
              <a:rPr lang="en-US" sz="3200" i="1" dirty="0">
                <a:solidFill>
                  <a:schemeClr val="tx1"/>
                </a:solidFill>
                <a:effectLst>
                  <a:outerShdw blurRad="38100" dist="38100" dir="2700000" algn="tl">
                    <a:srgbClr val="000000">
                      <a:alpha val="43137"/>
                    </a:srgbClr>
                  </a:outerShdw>
                </a:effectLst>
              </a:rPr>
              <a:t>P4. Perceptually motivated reconstruction algorithm: A generic framework</a:t>
            </a:r>
            <a:br>
              <a:rPr lang="en-US" sz="3200" i="1" dirty="0">
                <a:solidFill>
                  <a:schemeClr val="tx1"/>
                </a:solidFill>
                <a:effectLst>
                  <a:outerShdw blurRad="38100" dist="38100" dir="2700000" algn="tl">
                    <a:srgbClr val="000000">
                      <a:alpha val="43137"/>
                    </a:srgbClr>
                  </a:outerShdw>
                </a:effectLst>
              </a:rPr>
            </a:b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09600" y="1245738"/>
            <a:ext cx="7772400" cy="3740727"/>
          </a:xfrm>
          <a:solidFill>
            <a:schemeClr val="bg1">
              <a:alpha val="99000"/>
            </a:schemeClr>
          </a:solidFill>
        </p:spPr>
        <p:txBody>
          <a:bodyPr/>
          <a:lstStyle/>
          <a:p>
            <a:pPr marL="0" indent="0">
              <a:buNone/>
            </a:pPr>
            <a:r>
              <a:rPr lang="en-US" sz="1800" dirty="0">
                <a:latin typeface="+mj-lt"/>
              </a:rPr>
              <a:t>Similarly, likelihood term also follows the Gaussian distribution. </a:t>
            </a: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marL="457200" lvl="1" indent="0" algn="just">
              <a:buNone/>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1" lang="en-US" altLang="zh-TW" sz="14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p:txBody>
      </p:sp>
      <p:pic>
        <p:nvPicPr>
          <p:cNvPr id="20" name="Picture 19" descr="C:\Users\vinit\Desktop\Gau_assumption\1.png"/>
          <p:cNvPicPr/>
          <p:nvPr/>
        </p:nvPicPr>
        <p:blipFill>
          <a:blip r:embed="rId3">
            <a:extLst>
              <a:ext uri="{28A0092B-C50C-407E-A947-70E740481C1C}">
                <a14:useLocalDpi xmlns:a14="http://schemas.microsoft.com/office/drawing/2010/main" val="0"/>
              </a:ext>
            </a:extLst>
          </a:blip>
          <a:srcRect/>
          <a:stretch>
            <a:fillRect/>
          </a:stretch>
        </p:blipFill>
        <p:spPr bwMode="auto">
          <a:xfrm>
            <a:off x="1783041" y="1700808"/>
            <a:ext cx="5724525" cy="3381375"/>
          </a:xfrm>
          <a:prstGeom prst="rect">
            <a:avLst/>
          </a:prstGeom>
          <a:noFill/>
          <a:ln>
            <a:noFill/>
          </a:ln>
        </p:spPr>
      </p:pic>
      <p:sp>
        <p:nvSpPr>
          <p:cNvPr id="7" name="Rectangle 6"/>
          <p:cNvSpPr/>
          <p:nvPr/>
        </p:nvSpPr>
        <p:spPr>
          <a:xfrm>
            <a:off x="179512" y="5061742"/>
            <a:ext cx="8784976" cy="430887"/>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1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Figure. 4.1 Distribution of the residual errors of original image and reconstructed image in the first stage for six applications, such as (a), de-interlacing, (b), interpolation, (c), prediction of missing pixels of randomly sampled image, (d), Gaussian noise, and (e), JPEG and (f), J2k compression, respectively.</a:t>
            </a:r>
          </a:p>
        </p:txBody>
      </p:sp>
      <p:pic>
        <p:nvPicPr>
          <p:cNvPr id="25"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43608" y="5685531"/>
            <a:ext cx="5814143" cy="11113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544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520" y="306420"/>
            <a:ext cx="9134028" cy="990600"/>
          </a:xfrm>
        </p:spPr>
        <p:txBody>
          <a:bodyPr/>
          <a:lstStyle/>
          <a:p>
            <a:r>
              <a:rPr lang="en-US" sz="3200" i="1" dirty="0">
                <a:solidFill>
                  <a:schemeClr val="tx1"/>
                </a:solidFill>
                <a:effectLst>
                  <a:outerShdw blurRad="38100" dist="38100" dir="2700000" algn="tl">
                    <a:srgbClr val="000000">
                      <a:alpha val="43137"/>
                    </a:srgbClr>
                  </a:outerShdw>
                </a:effectLst>
              </a:rPr>
              <a:t>P4. Perceptually motivated reconstruction algorithm: A generic framework</a:t>
            </a:r>
            <a:br>
              <a:rPr lang="en-US" sz="3200" i="1" dirty="0">
                <a:solidFill>
                  <a:schemeClr val="tx1"/>
                </a:solidFill>
                <a:effectLst>
                  <a:outerShdw blurRad="38100" dist="38100" dir="2700000" algn="tl">
                    <a:srgbClr val="000000">
                      <a:alpha val="43137"/>
                    </a:srgbClr>
                  </a:outerShdw>
                </a:effectLst>
              </a:rPr>
            </a:b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23528" y="1443967"/>
            <a:ext cx="7772400" cy="3740727"/>
          </a:xfrm>
          <a:solidFill>
            <a:schemeClr val="bg1">
              <a:alpha val="99000"/>
            </a:schemeClr>
          </a:solidFill>
        </p:spPr>
        <p:txBody>
          <a:bodyPr/>
          <a:lstStyle/>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marL="457200" lvl="1" indent="0" algn="just">
              <a:buNone/>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a:p>
            <a:pPr lvl="1" algn="just">
              <a:buFont typeface="Wingdings" panose="05000000000000000000" pitchFamily="2" charset="2"/>
              <a:buChar char="Ø"/>
            </a:pPr>
            <a:endParaRPr lang="en-US" sz="1100" dirty="0">
              <a:latin typeface="+mj-l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en-US" altLang="zh-TW" sz="14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92" y="1230831"/>
            <a:ext cx="8332464" cy="902014"/>
          </a:xfrm>
          <a:prstGeom prst="rect">
            <a:avLst/>
          </a:prstGeom>
        </p:spPr>
      </p:pic>
      <p:sp>
        <p:nvSpPr>
          <p:cNvPr id="5" name="TextBox 4"/>
          <p:cNvSpPr txBox="1"/>
          <p:nvPr/>
        </p:nvSpPr>
        <p:spPr>
          <a:xfrm>
            <a:off x="167892" y="2254462"/>
            <a:ext cx="5517280"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Finally the solution of MAP estimator can be obtained as: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36" y="2855346"/>
            <a:ext cx="3621569" cy="9179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3" name="Straight Arrow Connector 12"/>
          <p:cNvCxnSpPr/>
          <p:nvPr/>
        </p:nvCxnSpPr>
        <p:spPr>
          <a:xfrm flipH="1">
            <a:off x="2220823" y="3677043"/>
            <a:ext cx="1224136" cy="43204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320652" y="3593293"/>
            <a:ext cx="1368152" cy="3600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447730" y="4052845"/>
            <a:ext cx="194421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6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rPr>
              <a:t>Contribution of Prior</a:t>
            </a:r>
            <a:endParaRPr kumimoji="1" lang="en-US" sz="24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endParaRPr>
          </a:p>
        </p:txBody>
      </p:sp>
      <p:sp>
        <p:nvSpPr>
          <p:cNvPr id="18" name="TextBox 17"/>
          <p:cNvSpPr txBox="1"/>
          <p:nvPr/>
        </p:nvSpPr>
        <p:spPr>
          <a:xfrm>
            <a:off x="6004728" y="3977355"/>
            <a:ext cx="1944216"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6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rPr>
              <a:t>Variance of MAP</a:t>
            </a:r>
            <a:endParaRPr kumimoji="1" lang="en-US" sz="2400" b="0" i="0" u="none" strike="noStrike" kern="1200" cap="none" spc="0" normalizeH="0" baseline="0" noProof="0" dirty="0">
              <a:ln>
                <a:noFill/>
              </a:ln>
              <a:solidFill>
                <a:srgbClr val="3333CC"/>
              </a:solidFill>
              <a:effectLst/>
              <a:uLnTx/>
              <a:uFillTx/>
              <a:latin typeface="Times New Roman" panose="02020603050405020304" pitchFamily="18" charset="0"/>
              <a:ea typeface="新細明體" panose="02020500000000000000" pitchFamily="18" charset="-120"/>
              <a:cs typeface="+mn-cs"/>
            </a:endParaRPr>
          </a:p>
        </p:txBody>
      </p:sp>
      <p:sp>
        <p:nvSpPr>
          <p:cNvPr id="9" name="Rectangle 8"/>
          <p:cNvSpPr/>
          <p:nvPr/>
        </p:nvSpPr>
        <p:spPr>
          <a:xfrm>
            <a:off x="133838" y="4496542"/>
            <a:ext cx="8470610" cy="646331"/>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In literature the </a:t>
            </a:r>
            <a:r>
              <a:rPr kumimoji="1" lang="en-US" sz="18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mn-cs"/>
              </a:rPr>
              <a:t>variance of MAP</a:t>
            </a:r>
            <a:r>
              <a:rPr kumimoji="1"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is approximated using the </a:t>
            </a:r>
            <a:r>
              <a:rPr kumimoji="1" lang="en-US" sz="1800" b="0" i="1" u="none" strike="noStrike" kern="1200" cap="none" spc="0" normalizeH="0" baseline="0" noProof="0" dirty="0">
                <a:ln>
                  <a:noFill/>
                </a:ln>
                <a:solidFill>
                  <a:srgbClr val="FF0000"/>
                </a:solidFill>
                <a:effectLst/>
                <a:uLnTx/>
                <a:uFillTx/>
                <a:latin typeface="Times New Roman" panose="02020603050405020304" pitchFamily="18" charset="0"/>
                <a:ea typeface="新細明體" panose="02020500000000000000" pitchFamily="18" charset="-120"/>
                <a:cs typeface="+mn-cs"/>
              </a:rPr>
              <a:t>MSE based non-linear filters </a:t>
            </a:r>
            <a:r>
              <a:rPr kumimoji="1"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such as, Bilateral filter and NLM filter. </a:t>
            </a: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7182" y="5457715"/>
            <a:ext cx="4105848" cy="790685"/>
          </a:xfrm>
          <a:prstGeom prst="rect">
            <a:avLst/>
          </a:prstGeom>
        </p:spPr>
      </p:pic>
    </p:spTree>
    <p:extLst>
      <p:ext uri="{BB962C8B-B14F-4D97-AF65-F5344CB8AC3E}">
        <p14:creationId xmlns:p14="http://schemas.microsoft.com/office/powerpoint/2010/main" val="42697093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520" y="306420"/>
            <a:ext cx="9134028" cy="990600"/>
          </a:xfrm>
        </p:spPr>
        <p:txBody>
          <a:bodyPr/>
          <a:lstStyle/>
          <a:p>
            <a:r>
              <a:rPr lang="en-US" sz="3200" i="1" dirty="0">
                <a:solidFill>
                  <a:schemeClr val="tx1"/>
                </a:solidFill>
                <a:effectLst>
                  <a:outerShdw blurRad="38100" dist="38100" dir="2700000" algn="tl">
                    <a:srgbClr val="000000">
                      <a:alpha val="43137"/>
                    </a:srgbClr>
                  </a:outerShdw>
                </a:effectLst>
              </a:rPr>
              <a:t>P4. Perceptually motivated reconstruction algorithm: A generic framework</a:t>
            </a:r>
            <a:br>
              <a:rPr lang="en-US" sz="3200" i="1" dirty="0">
                <a:solidFill>
                  <a:schemeClr val="tx1"/>
                </a:solidFill>
                <a:effectLst>
                  <a:outerShdw blurRad="38100" dist="38100" dir="2700000" algn="tl">
                    <a:srgbClr val="000000">
                      <a:alpha val="43137"/>
                    </a:srgbClr>
                  </a:outerShdw>
                </a:effectLst>
              </a:rPr>
            </a:br>
            <a:endParaRPr lang="en-SG" sz="3200" i="1" dirty="0">
              <a:solidFill>
                <a:schemeClr val="tx1"/>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en-US" altLang="zh-TW" sz="14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p:txBody>
      </p:sp>
      <p:sp>
        <p:nvSpPr>
          <p:cNvPr id="5" name="Content Placeholder 4"/>
          <p:cNvSpPr>
            <a:spLocks noGrp="1"/>
          </p:cNvSpPr>
          <p:nvPr>
            <p:ph idx="1"/>
          </p:nvPr>
        </p:nvSpPr>
        <p:spPr>
          <a:xfrm>
            <a:off x="323528" y="1676400"/>
            <a:ext cx="8568952" cy="4114800"/>
          </a:xfrm>
        </p:spPr>
        <p:txBody>
          <a:bodyPr/>
          <a:lstStyle/>
          <a:p>
            <a:pPr marL="0" indent="0" algn="just">
              <a:buNone/>
            </a:pPr>
            <a:r>
              <a:rPr lang="en-US" sz="1600" dirty="0"/>
              <a:t>Unfortunately, two main issues are associated with these filters.</a:t>
            </a:r>
          </a:p>
          <a:p>
            <a:pPr marL="0" indent="0" algn="just">
              <a:buNone/>
            </a:pPr>
            <a:endParaRPr lang="en-US" sz="1600" dirty="0"/>
          </a:p>
          <a:p>
            <a:pPr algn="just">
              <a:buFont typeface="Wingdings" panose="05000000000000000000" pitchFamily="2" charset="2"/>
              <a:buChar char="Ø"/>
            </a:pPr>
            <a:r>
              <a:rPr lang="en-US" sz="1600" dirty="0"/>
              <a:t> The performance of these non-linear filters highly depends upon the </a:t>
            </a:r>
            <a:r>
              <a:rPr lang="en-US" sz="1600" i="1" dirty="0">
                <a:solidFill>
                  <a:srgbClr val="FF0000"/>
                </a:solidFill>
              </a:rPr>
              <a:t>level of distortion</a:t>
            </a:r>
            <a:r>
              <a:rPr lang="en-US" sz="1600" dirty="0"/>
              <a:t> to the signal.</a:t>
            </a:r>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algn="just"/>
            <a:endParaRPr lang="en-US" sz="1600" dirty="0"/>
          </a:p>
          <a:p>
            <a:pPr algn="just"/>
            <a:endParaRPr lang="en-US" sz="1600" dirty="0"/>
          </a:p>
          <a:p>
            <a:pPr marL="0" indent="0" algn="just">
              <a:buNone/>
            </a:pPr>
            <a:r>
              <a:rPr lang="en-US" sz="1600" dirty="0"/>
              <a:t>     </a:t>
            </a:r>
          </a:p>
          <a:p>
            <a:pPr marL="0" indent="0">
              <a:buNone/>
            </a:pPr>
            <a:r>
              <a:rPr lang="en-US" sz="1100" dirty="0"/>
              <a:t> Figure. 4.2 Dependency of reconstruction accuracy (in terms of PSNR) of (a) bilateral filter, and (b) NLM filter, with a decaying parameter for predicting the missing pixels of the interlaced image. Here, blue arrows represent the best performance.</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33862"/>
          <a:stretch/>
        </p:blipFill>
        <p:spPr>
          <a:xfrm>
            <a:off x="1146466" y="2865512"/>
            <a:ext cx="6923075" cy="3154288"/>
          </a:xfrm>
          <a:prstGeom prst="rect">
            <a:avLst/>
          </a:prstGeom>
        </p:spPr>
      </p:pic>
    </p:spTree>
    <p:extLst>
      <p:ext uri="{BB962C8B-B14F-4D97-AF65-F5344CB8AC3E}">
        <p14:creationId xmlns:p14="http://schemas.microsoft.com/office/powerpoint/2010/main" val="3849132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520" y="306420"/>
            <a:ext cx="9134028" cy="990600"/>
          </a:xfrm>
        </p:spPr>
        <p:txBody>
          <a:bodyPr/>
          <a:lstStyle/>
          <a:p>
            <a:r>
              <a:rPr lang="en-US" sz="3200" i="1" dirty="0">
                <a:solidFill>
                  <a:schemeClr val="tx1"/>
                </a:solidFill>
                <a:effectLst>
                  <a:outerShdw blurRad="38100" dist="38100" dir="2700000" algn="tl">
                    <a:srgbClr val="000000">
                      <a:alpha val="43137"/>
                    </a:srgbClr>
                  </a:outerShdw>
                </a:effectLst>
              </a:rPr>
              <a:t>P4. Perceptually motivated reconstruction algorithm: A generic framework</a:t>
            </a:r>
            <a:br>
              <a:rPr lang="en-US" sz="3200" i="1" dirty="0">
                <a:solidFill>
                  <a:schemeClr val="tx1"/>
                </a:solidFill>
                <a:effectLst>
                  <a:outerShdw blurRad="38100" dist="38100" dir="2700000" algn="tl">
                    <a:srgbClr val="000000">
                      <a:alpha val="43137"/>
                    </a:srgbClr>
                  </a:outerShdw>
                </a:effectLst>
              </a:rPr>
            </a:br>
            <a:endParaRPr lang="en-SG" sz="3200" i="1" dirty="0">
              <a:solidFill>
                <a:schemeClr val="tx1"/>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1" lang="en-US" altLang="zh-TW" sz="14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p:txBody>
      </p:sp>
      <p:sp>
        <p:nvSpPr>
          <p:cNvPr id="5" name="Content Placeholder 4"/>
          <p:cNvSpPr>
            <a:spLocks noGrp="1"/>
          </p:cNvSpPr>
          <p:nvPr>
            <p:ph idx="1"/>
          </p:nvPr>
        </p:nvSpPr>
        <p:spPr>
          <a:xfrm>
            <a:off x="251520" y="1297020"/>
            <a:ext cx="8640959" cy="4268820"/>
          </a:xfrm>
        </p:spPr>
        <p:txBody>
          <a:bodyPr/>
          <a:lstStyle/>
          <a:p>
            <a:pPr algn="just">
              <a:buFont typeface="Wingdings" panose="05000000000000000000" pitchFamily="2" charset="2"/>
              <a:buChar char="Ø"/>
            </a:pPr>
            <a:r>
              <a:rPr lang="en-SG" sz="1600" dirty="0"/>
              <a:t>Success of these non-linear filters lies in the successfully </a:t>
            </a:r>
            <a:r>
              <a:rPr lang="en-SG" sz="1600" i="1" dirty="0">
                <a:solidFill>
                  <a:srgbClr val="FF0000"/>
                </a:solidFill>
              </a:rPr>
              <a:t>anticipating the cause of distortions</a:t>
            </a:r>
            <a:r>
              <a:rPr lang="en-SG" sz="1600" dirty="0"/>
              <a:t> to the signal and accordingly, adapting the decaying parameters. It is difficult to anticipate the cause of distortion to the signal, in the practical scenarios.</a:t>
            </a: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algn="just"/>
            <a:endParaRPr lang="en-US" sz="1600" dirty="0"/>
          </a:p>
          <a:p>
            <a:pPr algn="just"/>
            <a:endParaRPr lang="en-US" sz="1600" dirty="0"/>
          </a:p>
          <a:p>
            <a:pPr marL="0" indent="0" algn="just">
              <a:buNone/>
            </a:pPr>
            <a:r>
              <a:rPr lang="en-US" sz="1600" dirty="0"/>
              <a:t>     </a:t>
            </a:r>
          </a:p>
          <a:p>
            <a:pPr marL="0" indent="0" algn="just">
              <a:buNone/>
            </a:pPr>
            <a:endParaRPr lang="en-US" sz="1600" dirty="0"/>
          </a:p>
          <a:p>
            <a:pPr marL="0" indent="0" algn="just">
              <a:buNone/>
            </a:pPr>
            <a:endParaRPr lang="en-US" sz="1600" dirty="0"/>
          </a:p>
          <a:p>
            <a:pPr marL="0" indent="0" algn="just">
              <a:buNone/>
            </a:pPr>
            <a:r>
              <a:rPr lang="en-US" sz="1100" dirty="0"/>
              <a:t>Figure. 3.3 Dependency of average reconstruction accuracy (in terms of </a:t>
            </a:r>
            <a:r>
              <a:rPr lang="en-US" sz="1100" i="1" dirty="0"/>
              <a:t>PSNR</a:t>
            </a:r>
            <a:r>
              <a:rPr lang="en-US" sz="1100" dirty="0"/>
              <a:t>) of (a) bilateral filter, and (b) NLM filter, with decaying parameter for several image processing applications. Here, blue arrows represent the best performance. In order to show the average reconstruction accuracy for each of these applications, we calculated the </a:t>
            </a:r>
            <a:r>
              <a:rPr lang="en-US" sz="1100" i="1" dirty="0"/>
              <a:t>PSNR</a:t>
            </a:r>
            <a:r>
              <a:rPr lang="en-US" sz="1100" dirty="0"/>
              <a:t> for six images corresponding to the decaying parameter and averaged the PSNR.</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3443"/>
          <a:stretch/>
        </p:blipFill>
        <p:spPr>
          <a:xfrm>
            <a:off x="971600" y="2287620"/>
            <a:ext cx="6815656" cy="3278220"/>
          </a:xfrm>
          <a:prstGeom prst="rect">
            <a:avLst/>
          </a:prstGeom>
        </p:spPr>
      </p:pic>
    </p:spTree>
    <p:extLst>
      <p:ext uri="{BB962C8B-B14F-4D97-AF65-F5344CB8AC3E}">
        <p14:creationId xmlns:p14="http://schemas.microsoft.com/office/powerpoint/2010/main" val="19631287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Introduction &amp; Motivation</a:t>
            </a:r>
            <a:endParaRPr lang="en-SG" sz="3200" i="1" dirty="0">
              <a:solidFill>
                <a:schemeClr val="tx1"/>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3</a:t>
            </a:fld>
            <a:endParaRPr lang="en-US" altLang="zh-TW"/>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2517" y="1340768"/>
            <a:ext cx="7055166" cy="4114800"/>
          </a:xfrm>
        </p:spPr>
      </p:pic>
    </p:spTree>
    <p:extLst>
      <p:ext uri="{BB962C8B-B14F-4D97-AF65-F5344CB8AC3E}">
        <p14:creationId xmlns:p14="http://schemas.microsoft.com/office/powerpoint/2010/main" val="25421571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520" y="306420"/>
            <a:ext cx="9134028" cy="990600"/>
          </a:xfrm>
        </p:spPr>
        <p:txBody>
          <a:bodyPr/>
          <a:lstStyle/>
          <a:p>
            <a:r>
              <a:rPr lang="en-US" sz="3200" i="1" dirty="0">
                <a:solidFill>
                  <a:schemeClr val="tx1"/>
                </a:solidFill>
                <a:effectLst>
                  <a:outerShdw blurRad="38100" dist="38100" dir="2700000" algn="tl">
                    <a:srgbClr val="000000">
                      <a:alpha val="43137"/>
                    </a:srgbClr>
                  </a:outerShdw>
                </a:effectLst>
              </a:rPr>
              <a:t>P4. Perceptually motivated reconstruction algorithm: A generic framework</a:t>
            </a:r>
            <a:br>
              <a:rPr lang="en-US" sz="3200" i="1" dirty="0">
                <a:solidFill>
                  <a:schemeClr val="tx1"/>
                </a:solidFill>
                <a:effectLst>
                  <a:outerShdw blurRad="38100" dist="38100" dir="2700000" algn="tl">
                    <a:srgbClr val="000000">
                      <a:alpha val="43137"/>
                    </a:srgbClr>
                  </a:outerShdw>
                </a:effectLst>
              </a:rPr>
            </a:b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7504" y="1245738"/>
            <a:ext cx="8274496" cy="3740727"/>
          </a:xfrm>
          <a:solidFill>
            <a:schemeClr val="bg1">
              <a:alpha val="99000"/>
            </a:schemeClr>
          </a:solidFill>
        </p:spPr>
        <p:txBody>
          <a:bodyPr/>
          <a:lstStyle/>
          <a:p>
            <a:pPr indent="-285750" algn="just">
              <a:buFont typeface="Wingdings" panose="05000000000000000000" pitchFamily="2" charset="2"/>
              <a:buChar char="Ø"/>
            </a:pPr>
            <a:r>
              <a:rPr lang="en-US" sz="1200" dirty="0">
                <a:latin typeface="+mj-lt"/>
              </a:rPr>
              <a:t>Interestingly</a:t>
            </a:r>
            <a:r>
              <a:rPr lang="en-US" sz="1400" dirty="0">
                <a:latin typeface="+mj-lt"/>
              </a:rPr>
              <a:t>, recent research by the </a:t>
            </a:r>
            <a:r>
              <a:rPr lang="en-US" sz="1400" i="1" dirty="0">
                <a:solidFill>
                  <a:srgbClr val="FF0000"/>
                </a:solidFill>
                <a:latin typeface="+mj-lt"/>
              </a:rPr>
              <a:t>image quality assessment research community [1], [2] </a:t>
            </a:r>
            <a:r>
              <a:rPr lang="en-US" sz="1400" dirty="0">
                <a:latin typeface="+mj-lt"/>
              </a:rPr>
              <a:t>have</a:t>
            </a:r>
            <a:r>
              <a:rPr lang="en-US" sz="1400" i="1" dirty="0">
                <a:solidFill>
                  <a:srgbClr val="FF0000"/>
                </a:solidFill>
                <a:latin typeface="+mj-lt"/>
              </a:rPr>
              <a:t> </a:t>
            </a:r>
            <a:r>
              <a:rPr lang="en-US" sz="1400" dirty="0">
                <a:latin typeface="+mj-lt"/>
              </a:rPr>
              <a:t>suggested that the gradient magnitude of original signal and distorted signal does not change significantly with the addition of distortions. </a:t>
            </a: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r>
              <a:rPr lang="en-US" sz="1400" dirty="0">
                <a:latin typeface="+mj-lt"/>
              </a:rPr>
              <a:t>In this work, we propose to utilize this property to find similar pixels in the neighborhood in the noisy and unreliable conditions.   </a:t>
            </a:r>
          </a:p>
          <a:p>
            <a:pPr lvl="1" algn="just">
              <a:buFont typeface="Wingdings" panose="05000000000000000000" pitchFamily="2" charset="2"/>
              <a:buChar char="Ø"/>
            </a:pPr>
            <a:endParaRPr lang="en-US" sz="1600" dirty="0">
              <a:latin typeface="+mj-lt"/>
            </a:endParaRPr>
          </a:p>
          <a:p>
            <a:pPr lvl="1" algn="just">
              <a:buFont typeface="Wingdings" panose="05000000000000000000" pitchFamily="2" charset="2"/>
              <a:buChar char="Ø"/>
            </a:pPr>
            <a:endParaRPr lang="en-US" sz="1600" dirty="0">
              <a:latin typeface="+mj-lt"/>
            </a:endParaRPr>
          </a:p>
          <a:p>
            <a:pPr lvl="1" algn="just">
              <a:buFont typeface="Wingdings" panose="05000000000000000000" pitchFamily="2" charset="2"/>
              <a:buChar char="Ø"/>
            </a:pPr>
            <a:endParaRPr lang="en-US" sz="1600" dirty="0">
              <a:latin typeface="+mj-lt"/>
            </a:endParaRPr>
          </a:p>
          <a:p>
            <a:pPr lvl="1" algn="just">
              <a:buFont typeface="Wingdings" panose="05000000000000000000" pitchFamily="2" charset="2"/>
              <a:buChar char="Ø"/>
            </a:pPr>
            <a:endParaRPr lang="en-US" sz="1600" dirty="0">
              <a:latin typeface="+mj-lt"/>
            </a:endParaRPr>
          </a:p>
          <a:p>
            <a:pPr lvl="1" algn="just">
              <a:buFont typeface="Wingdings" panose="05000000000000000000" pitchFamily="2" charset="2"/>
              <a:buChar char="Ø"/>
            </a:pPr>
            <a:endParaRPr lang="en-US" sz="1600" dirty="0">
              <a:latin typeface="+mj-l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1" lang="en-US" altLang="zh-TW" sz="14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75" y="1988840"/>
            <a:ext cx="5184576" cy="3791986"/>
          </a:xfrm>
          <a:prstGeom prst="rect">
            <a:avLst/>
          </a:prstGeom>
        </p:spPr>
      </p:pic>
      <p:sp>
        <p:nvSpPr>
          <p:cNvPr id="9" name="TextBox 8"/>
          <p:cNvSpPr txBox="1"/>
          <p:nvPr/>
        </p:nvSpPr>
        <p:spPr>
          <a:xfrm>
            <a:off x="5607151" y="2236338"/>
            <a:ext cx="2990873" cy="2123658"/>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Figure. 4.4 Dependency of the GMSD with different types and level of distortions such as, (b) de-interlacing, (c) and (d) Gaussian noise with  </a:t>
            </a:r>
            <a:r>
              <a:rPr kumimoji="1" lang="en-US"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sym typeface="Symbol" panose="05050102010706020507" pitchFamily="18" charset="2"/>
              </a:rPr>
              <a:t> =</a:t>
            </a:r>
            <a:r>
              <a:rPr kumimoji="1"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10 and 20, respectively, (e) and (f) J2k compression with compression ratio = 10 and 20, respectively, for ‘Tire’ image (a). In each figure, the first row is the distorted image and the second row shows the inverse of GMSD values between the pixel of interest and its neighboring pixel (in the diagonal direction).</a:t>
            </a:r>
          </a:p>
        </p:txBody>
      </p:sp>
      <p:sp>
        <p:nvSpPr>
          <p:cNvPr id="12" name="TextBox 11"/>
          <p:cNvSpPr txBox="1"/>
          <p:nvPr/>
        </p:nvSpPr>
        <p:spPr>
          <a:xfrm>
            <a:off x="247381" y="6200133"/>
            <a:ext cx="8422226" cy="553998"/>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 W. </a:t>
            </a:r>
            <a:r>
              <a:rPr kumimoji="1" lang="en-SG"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Xue</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L. Zhang, X. </a:t>
            </a:r>
            <a:r>
              <a:rPr kumimoji="1" lang="en-SG"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Mou</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A. C. </a:t>
            </a:r>
            <a:r>
              <a:rPr kumimoji="1" lang="en-SG"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Bovik</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“Gradient magnitude similarity deviation: A highly efficient perceptual image quality index,”</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IEEE Trans. on Image Processing, pp. 684-695, 2014.</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[2]. A. Liu et al., “Image quality assessment based on gradient similarity,” IEEE Trans. Image Processing, pp. 1500-1512, 2012.</a:t>
            </a:r>
          </a:p>
        </p:txBody>
      </p:sp>
    </p:spTree>
    <p:extLst>
      <p:ext uri="{BB962C8B-B14F-4D97-AF65-F5344CB8AC3E}">
        <p14:creationId xmlns:p14="http://schemas.microsoft.com/office/powerpoint/2010/main" val="8845698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520" y="306420"/>
            <a:ext cx="9134028" cy="990600"/>
          </a:xfrm>
        </p:spPr>
        <p:txBody>
          <a:bodyPr/>
          <a:lstStyle/>
          <a:p>
            <a:r>
              <a:rPr lang="en-US" sz="3200" i="1" dirty="0">
                <a:solidFill>
                  <a:schemeClr val="tx1"/>
                </a:solidFill>
                <a:effectLst>
                  <a:outerShdw blurRad="38100" dist="38100" dir="2700000" algn="tl">
                    <a:srgbClr val="000000">
                      <a:alpha val="43137"/>
                    </a:srgbClr>
                  </a:outerShdw>
                </a:effectLst>
              </a:rPr>
              <a:t>P4. Perceptually motivated reconstruction algorithm: A generic framework</a:t>
            </a:r>
            <a:br>
              <a:rPr lang="en-US" sz="3200" i="1" dirty="0">
                <a:solidFill>
                  <a:schemeClr val="tx1"/>
                </a:solidFill>
                <a:effectLst>
                  <a:outerShdw blurRad="38100" dist="38100" dir="2700000" algn="tl">
                    <a:srgbClr val="000000">
                      <a:alpha val="43137"/>
                    </a:srgbClr>
                  </a:outerShdw>
                </a:effectLst>
              </a:rPr>
            </a:b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7504" y="1245738"/>
            <a:ext cx="8274496" cy="3740727"/>
          </a:xfrm>
          <a:solidFill>
            <a:schemeClr val="bg1">
              <a:alpha val="99000"/>
            </a:schemeClr>
          </a:solidFill>
        </p:spPr>
        <p:txBody>
          <a:bodyPr/>
          <a:lstStyle/>
          <a:p>
            <a:pPr indent="-285750" algn="just">
              <a:buFont typeface="Wingdings" panose="05000000000000000000" pitchFamily="2" charset="2"/>
              <a:buChar char="Ø"/>
            </a:pPr>
            <a:r>
              <a:rPr lang="en-US" sz="1400" dirty="0">
                <a:latin typeface="+mj-lt"/>
              </a:rPr>
              <a:t>With this view, we have incorporated the gradient magnitude similarity based GMSD [1] metric with the image reconstruction.</a:t>
            </a:r>
          </a:p>
          <a:p>
            <a:pPr indent="-285750" algn="just">
              <a:buFont typeface="Wingdings" panose="05000000000000000000" pitchFamily="2" charset="2"/>
              <a:buChar char="Ø"/>
            </a:pPr>
            <a:r>
              <a:rPr lang="en-US" sz="1400" dirty="0">
                <a:latin typeface="+mj-lt"/>
              </a:rPr>
              <a:t>We proposed to approximate the variance of MAP as: </a:t>
            </a: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a:p>
            <a:pPr indent="-285750" algn="just">
              <a:buFont typeface="Wingdings" panose="05000000000000000000" pitchFamily="2" charset="2"/>
              <a:buChar char="Ø"/>
            </a:pPr>
            <a:endParaRPr lang="en-US" sz="1600" dirty="0">
              <a:latin typeface="+mj-l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1" lang="en-US" altLang="zh-TW" sz="14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p:txBody>
      </p:sp>
      <p:sp>
        <p:nvSpPr>
          <p:cNvPr id="12" name="TextBox 11"/>
          <p:cNvSpPr txBox="1"/>
          <p:nvPr/>
        </p:nvSpPr>
        <p:spPr>
          <a:xfrm>
            <a:off x="247381" y="6489971"/>
            <a:ext cx="8422226" cy="553998"/>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 W. </a:t>
            </a:r>
            <a:r>
              <a:rPr kumimoji="1" lang="en-SG"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Xue</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L. Zhang, X. </a:t>
            </a:r>
            <a:r>
              <a:rPr kumimoji="1" lang="en-SG"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Mou</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A. C. </a:t>
            </a:r>
            <a:r>
              <a:rPr kumimoji="1" lang="en-SG"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Bovik</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“Gradient magnitude similarity deviation: A highly efficient perceptual image quality index,”</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IEEE Trans. on Image Processing, pp. 684-695, 2014.</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33463"/>
          <a:stretch/>
        </p:blipFill>
        <p:spPr>
          <a:xfrm>
            <a:off x="1547664" y="2863909"/>
            <a:ext cx="6084168" cy="326370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9280" y="1985034"/>
            <a:ext cx="4858428" cy="809738"/>
          </a:xfrm>
          <a:prstGeom prst="rect">
            <a:avLst/>
          </a:prstGeom>
        </p:spPr>
      </p:pic>
      <p:sp>
        <p:nvSpPr>
          <p:cNvPr id="8" name="TextBox 7"/>
          <p:cNvSpPr txBox="1"/>
          <p:nvPr/>
        </p:nvSpPr>
        <p:spPr>
          <a:xfrm>
            <a:off x="247381" y="6028306"/>
            <a:ext cx="7853011" cy="461665"/>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Figure. 4.5 Comparison of the ability of the bilateral filter, non-local means filter and the proposed algorithm for approximating the variance of the MAP estimation.</a:t>
            </a:r>
          </a:p>
        </p:txBody>
      </p:sp>
    </p:spTree>
    <p:extLst>
      <p:ext uri="{BB962C8B-B14F-4D97-AF65-F5344CB8AC3E}">
        <p14:creationId xmlns:p14="http://schemas.microsoft.com/office/powerpoint/2010/main" val="1129817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520" y="306420"/>
            <a:ext cx="9134028" cy="990600"/>
          </a:xfrm>
        </p:spPr>
        <p:txBody>
          <a:bodyPr/>
          <a:lstStyle/>
          <a:p>
            <a:r>
              <a:rPr lang="en-US" sz="3200" i="1" dirty="0">
                <a:solidFill>
                  <a:schemeClr val="tx1"/>
                </a:solidFill>
                <a:effectLst>
                  <a:outerShdw blurRad="38100" dist="38100" dir="2700000" algn="tl">
                    <a:srgbClr val="000000">
                      <a:alpha val="43137"/>
                    </a:srgbClr>
                  </a:outerShdw>
                </a:effectLst>
              </a:rPr>
              <a:t>P4. Perceptually motivated reconstruction algorithm: A generic framework</a:t>
            </a:r>
            <a:br>
              <a:rPr lang="en-US" sz="3200" i="1" dirty="0">
                <a:solidFill>
                  <a:schemeClr val="tx1"/>
                </a:solidFill>
                <a:effectLst>
                  <a:outerShdw blurRad="38100" dist="38100" dir="2700000" algn="tl">
                    <a:srgbClr val="000000">
                      <a:alpha val="43137"/>
                    </a:srgbClr>
                  </a:outerShdw>
                </a:effectLst>
              </a:rPr>
            </a:br>
            <a:endParaRPr lang="en-SG" sz="3200" i="1" dirty="0">
              <a:solidFill>
                <a:schemeClr val="tx1"/>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1" lang="en-US" altLang="zh-TW" sz="14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mn-cs"/>
            </a:endParaRPr>
          </a:p>
        </p:txBody>
      </p:sp>
      <p:sp>
        <p:nvSpPr>
          <p:cNvPr id="5" name="Content Placeholder 4"/>
          <p:cNvSpPr>
            <a:spLocks noGrp="1"/>
          </p:cNvSpPr>
          <p:nvPr>
            <p:ph idx="1"/>
          </p:nvPr>
        </p:nvSpPr>
        <p:spPr>
          <a:xfrm>
            <a:off x="258416" y="1276433"/>
            <a:ext cx="8640959" cy="4268820"/>
          </a:xfrm>
        </p:spPr>
        <p:txBody>
          <a:bodyPr/>
          <a:lstStyle/>
          <a:p>
            <a:pPr algn="just">
              <a:buFont typeface="Wingdings" panose="05000000000000000000" pitchFamily="2" charset="2"/>
              <a:buChar char="Ø"/>
            </a:pPr>
            <a:r>
              <a:rPr lang="en-US" sz="1600" dirty="0"/>
              <a:t>With the inclusion of gradient similarity based GMSD metric, our proposed algorithm can solve two major issues associated with the reconstruction algorithms. </a:t>
            </a:r>
          </a:p>
          <a:p>
            <a:pPr algn="just">
              <a:buFont typeface="Wingdings" panose="05000000000000000000" pitchFamily="2" charset="2"/>
              <a:buChar char="Ø"/>
            </a:pPr>
            <a:r>
              <a:rPr lang="en-US" sz="1600" dirty="0"/>
              <a:t>The proposed </a:t>
            </a:r>
            <a:r>
              <a:rPr lang="en-US" sz="1600" i="1" dirty="0">
                <a:solidFill>
                  <a:srgbClr val="FF0000"/>
                </a:solidFill>
              </a:rPr>
              <a:t>algorithm does not need to manually tune any parameters </a:t>
            </a:r>
            <a:r>
              <a:rPr lang="en-US" sz="1600" dirty="0"/>
              <a:t>to suite the level of degradation and cause of the distortions.</a:t>
            </a:r>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marL="0" indent="0" algn="just">
              <a:buNone/>
            </a:pPr>
            <a:endParaRPr lang="en-US" sz="1600" dirty="0"/>
          </a:p>
          <a:p>
            <a:pPr algn="just"/>
            <a:endParaRPr lang="en-US" sz="1600" dirty="0"/>
          </a:p>
          <a:p>
            <a:pPr algn="just"/>
            <a:endParaRPr lang="en-US" sz="1600" dirty="0"/>
          </a:p>
          <a:p>
            <a:pPr marL="0" indent="0" algn="just">
              <a:buNone/>
            </a:pPr>
            <a:r>
              <a:rPr lang="en-US" sz="1600" dirty="0"/>
              <a:t>     </a:t>
            </a:r>
          </a:p>
          <a:p>
            <a:pPr marL="0" indent="0" algn="just">
              <a:buNone/>
            </a:pPr>
            <a:endParaRPr lang="en-US" sz="1600" dirty="0"/>
          </a:p>
          <a:p>
            <a:pPr marL="0" indent="0" algn="just">
              <a:buNone/>
            </a:pPr>
            <a:endParaRPr lang="en-US" sz="16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66950" r="-18028" b="7500"/>
          <a:stretch/>
        </p:blipFill>
        <p:spPr>
          <a:xfrm>
            <a:off x="5076056" y="2628900"/>
            <a:ext cx="5235970" cy="303234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66094" r="-25387" b="10063"/>
          <a:stretch/>
        </p:blipFill>
        <p:spPr>
          <a:xfrm>
            <a:off x="899592" y="2631683"/>
            <a:ext cx="6206082" cy="3032348"/>
          </a:xfrm>
          <a:prstGeom prst="rect">
            <a:avLst/>
          </a:prstGeom>
        </p:spPr>
      </p:pic>
      <p:sp>
        <p:nvSpPr>
          <p:cNvPr id="9" name="Rectangle 8"/>
          <p:cNvSpPr/>
          <p:nvPr/>
        </p:nvSpPr>
        <p:spPr>
          <a:xfrm>
            <a:off x="906488" y="5842928"/>
            <a:ext cx="7344816" cy="276999"/>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Figure. 4.6 Dependency of the proposed algorithm on the level and cause of the distortions.</a:t>
            </a:r>
          </a:p>
        </p:txBody>
      </p:sp>
    </p:spTree>
    <p:extLst>
      <p:ext uri="{BB962C8B-B14F-4D97-AF65-F5344CB8AC3E}">
        <p14:creationId xmlns:p14="http://schemas.microsoft.com/office/powerpoint/2010/main" val="3147586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Experimental Results (Interpolation)</a:t>
            </a:r>
            <a:endParaRPr lang="en-S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6" name="TextBox 15"/>
          <p:cNvSpPr txBox="1"/>
          <p:nvPr/>
        </p:nvSpPr>
        <p:spPr>
          <a:xfrm>
            <a:off x="1589418" y="1657482"/>
            <a:ext cx="5825971" cy="461665"/>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Table 4.1. Comparison of restoration results for image interpolation. The best performance is highlighted with boldface.</a:t>
            </a:r>
            <a:endParaRPr kumimoji="1" lang="en-SG" sz="11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418" y="2171852"/>
            <a:ext cx="5897979" cy="2477403"/>
          </a:xfrm>
          <a:prstGeom prst="rect">
            <a:avLst/>
          </a:prstGeom>
        </p:spPr>
      </p:pic>
      <p:sp>
        <p:nvSpPr>
          <p:cNvPr id="23" name="TextBox 22"/>
          <p:cNvSpPr txBox="1"/>
          <p:nvPr/>
        </p:nvSpPr>
        <p:spPr>
          <a:xfrm>
            <a:off x="228600" y="5663624"/>
            <a:ext cx="8422226" cy="1015663"/>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[24]. </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R. Keys, “Cubic convolution interpolation for digital image processing,”  IEEE Trans. on Acoustics, Speech and Signal Processing, pp. 1153-1160, 1981.</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[49]. D. Zhou, X. Shen and W. Dong, “Image zooming using directional cubic convolution interpolation,” IET Image Processing, pp. 627-635, 2012.</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[14]. X. Zhang and X. Wu, “Image interpolation by adaptive 2-D autoregressive modeling and soft-decision estimation,” IEEE Trans. on Image Processing, pp. 887-896, 2008.</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[15]. S.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Mallat</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G. Yu, “Super-resolution with sparse mixing estimators,” IEEE Trans. on Image Processing, pp. 2889-2900, 2010.</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[16]. Z. Wei and K. K. Ma, “Contrast-guided image interpolation,” IEEE Trans. on Image Processing, pp. 4271-4285, 2013.</a:t>
            </a:r>
            <a:endPar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2923091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Experimental Results (Interpolation)</a:t>
            </a:r>
            <a:endParaRPr lang="en-S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47" y="1843191"/>
            <a:ext cx="8916644" cy="2934109"/>
          </a:xfrm>
          <a:prstGeom prst="rect">
            <a:avLst/>
          </a:prstGeom>
        </p:spPr>
      </p:pic>
      <p:sp>
        <p:nvSpPr>
          <p:cNvPr id="14" name="TextBox 13"/>
          <p:cNvSpPr txBox="1"/>
          <p:nvPr/>
        </p:nvSpPr>
        <p:spPr>
          <a:xfrm>
            <a:off x="232213" y="1230593"/>
            <a:ext cx="8424936" cy="646331"/>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Table 4.2. Simulation results comparison in terms of SSIM (in %) and GMSD (in %) for interpolation and </a:t>
            </a:r>
            <a:r>
              <a:rPr kumimoji="1" lang="en-US" sz="1200" b="0" i="1" u="none" strike="noStrike" kern="1200" cap="none" spc="0" normalizeH="0" baseline="0" noProof="0" dirty="0">
                <a:ln>
                  <a:noFill/>
                </a:ln>
                <a:solidFill>
                  <a:srgbClr val="FF0000"/>
                </a:solidFill>
                <a:effectLst/>
                <a:uLnTx/>
                <a:uFillTx/>
                <a:latin typeface="Arial" panose="020B0604020202020204" pitchFamily="34" charset="0"/>
                <a:ea typeface="新細明體" panose="02020500000000000000" pitchFamily="18" charset="-120"/>
                <a:cs typeface="Arial" panose="020B0604020202020204" pitchFamily="34" charset="0"/>
              </a:rPr>
              <a:t>dependency of the proposed Algorithm on reconstruction algorithm used in the first pass. </a:t>
            </a:r>
            <a:r>
              <a:rPr kumimoji="1" lang="en-US"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The best performance is highlighted with boldface.</a:t>
            </a:r>
            <a:endParaRPr kumimoji="1" lang="en-SG" sz="11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sp>
        <p:nvSpPr>
          <p:cNvPr id="18" name="TextBox 17"/>
          <p:cNvSpPr txBox="1"/>
          <p:nvPr/>
        </p:nvSpPr>
        <p:spPr>
          <a:xfrm>
            <a:off x="228600" y="5663624"/>
            <a:ext cx="8422226" cy="1015663"/>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[24]. </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R. Keys, “Cubic convolution interpolation for digital image processing,”  IEEE Trans. on Acoustics, Speech and Signal Processing, pp. 1153-1160, 1981.</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[49]. D. Zhou, X. Shen and W. Dong, “Image zooming using directional cubic convolution interpolation,” IET Image Processing, pp. 627-635, 2012.</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[14]. X. Zhang and X. Wu, “Image interpolation by adaptive 2-D autoregressive modeling and soft-decision estimation,” IEEE Trans. on Image Processing, pp. 887-896, 2008.</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[15]. S.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Mallat</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G. Yu, “Super-resolution with sparse mixing estimators,” IEEE Trans. on Image Processing, pp. 2889-2900, 2010.</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[16]. Z. Wei and K. K. Ma, “Contrast-guided image interpolation,” IEEE Trans. on Image Processing, pp. 4271-4285, 2013.</a:t>
            </a:r>
            <a:endPar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cxnSp>
        <p:nvCxnSpPr>
          <p:cNvPr id="6" name="Straight Arrow Connector 5"/>
          <p:cNvCxnSpPr/>
          <p:nvPr/>
        </p:nvCxnSpPr>
        <p:spPr bwMode="auto">
          <a:xfrm flipV="1">
            <a:off x="1907704" y="4653136"/>
            <a:ext cx="0" cy="576064"/>
          </a:xfrm>
          <a:prstGeom prst="straightConnector1">
            <a:avLst/>
          </a:prstGeom>
          <a:solidFill>
            <a:schemeClr val="accent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V="1">
            <a:off x="2483768" y="4653136"/>
            <a:ext cx="0" cy="576064"/>
          </a:xfrm>
          <a:prstGeom prst="straightConnector1">
            <a:avLst/>
          </a:prstGeom>
          <a:solidFill>
            <a:schemeClr val="accent1"/>
          </a:solidFill>
          <a:ln w="1905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flipV="1">
            <a:off x="2987824" y="4653136"/>
            <a:ext cx="0" cy="576064"/>
          </a:xfrm>
          <a:prstGeom prst="straightConnector1">
            <a:avLst/>
          </a:prstGeom>
          <a:solidFill>
            <a:schemeClr val="accent1"/>
          </a:solidFill>
          <a:ln w="1905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flipV="1">
            <a:off x="3491880" y="4653136"/>
            <a:ext cx="0" cy="576064"/>
          </a:xfrm>
          <a:prstGeom prst="straightConnector1">
            <a:avLst/>
          </a:prstGeom>
          <a:solidFill>
            <a:schemeClr val="accent1"/>
          </a:solidFill>
          <a:ln w="19050" cap="flat" cmpd="sng" algn="ctr">
            <a:solidFill>
              <a:schemeClr val="accent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flipV="1">
            <a:off x="3995936" y="4653136"/>
            <a:ext cx="0" cy="576064"/>
          </a:xfrm>
          <a:prstGeom prst="straightConnector1">
            <a:avLst/>
          </a:prstGeom>
          <a:solidFill>
            <a:schemeClr val="accent1"/>
          </a:solidFill>
          <a:ln w="19050" cap="flat" cmpd="sng" algn="ctr">
            <a:solidFill>
              <a:schemeClr val="tx1">
                <a:lumMod val="85000"/>
                <a:lumOff val="15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flipV="1">
            <a:off x="4788024" y="4653136"/>
            <a:ext cx="0" cy="576064"/>
          </a:xfrm>
          <a:prstGeom prst="straightConnector1">
            <a:avLst/>
          </a:prstGeom>
          <a:solidFill>
            <a:schemeClr val="accent1"/>
          </a:solidFill>
          <a:ln w="19050"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flipV="1">
            <a:off x="5580112" y="4653136"/>
            <a:ext cx="0" cy="576064"/>
          </a:xfrm>
          <a:prstGeom prst="straightConnector1">
            <a:avLst/>
          </a:prstGeom>
          <a:solidFill>
            <a:schemeClr val="accent1"/>
          </a:solidFill>
          <a:ln w="19050" cap="flat" cmpd="sng" algn="ctr">
            <a:solidFill>
              <a:srgbClr val="FFC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flipV="1">
            <a:off x="6553200" y="4653136"/>
            <a:ext cx="0" cy="576064"/>
          </a:xfrm>
          <a:prstGeom prst="straightConnector1">
            <a:avLst/>
          </a:prstGeom>
          <a:solidFill>
            <a:schemeClr val="accent1"/>
          </a:solidFill>
          <a:ln w="19050" cap="flat" cmpd="sng" algn="ctr">
            <a:solidFill>
              <a:srgbClr val="0070C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flipV="1">
            <a:off x="7380312" y="4653136"/>
            <a:ext cx="0" cy="576064"/>
          </a:xfrm>
          <a:prstGeom prst="straightConnector1">
            <a:avLst/>
          </a:prstGeom>
          <a:solidFill>
            <a:schemeClr val="accent1"/>
          </a:solidFill>
          <a:ln w="19050" cap="flat" cmpd="sng" algn="ctr">
            <a:solidFill>
              <a:schemeClr val="accent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Arrow Connector 29"/>
          <p:cNvCxnSpPr/>
          <p:nvPr/>
        </p:nvCxnSpPr>
        <p:spPr bwMode="auto">
          <a:xfrm flipV="1">
            <a:off x="8316416" y="4653136"/>
            <a:ext cx="0" cy="576064"/>
          </a:xfrm>
          <a:prstGeom prst="straightConnector1">
            <a:avLst/>
          </a:prstGeom>
          <a:solidFill>
            <a:schemeClr val="accent1"/>
          </a:solidFill>
          <a:ln w="19050" cap="flat" cmpd="sng" algn="ctr">
            <a:solidFill>
              <a:schemeClr val="tx1">
                <a:lumMod val="85000"/>
                <a:lumOff val="15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09546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Experimental Results (Interpolation)</a:t>
            </a:r>
            <a:endParaRPr lang="en-S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9" name="TextBox 8"/>
          <p:cNvSpPr txBox="1"/>
          <p:nvPr/>
        </p:nvSpPr>
        <p:spPr>
          <a:xfrm>
            <a:off x="228600" y="5663624"/>
            <a:ext cx="8422226" cy="1015663"/>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[24]. </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R. Keys, “Cubic convolution interpolation for digital image processing,”  IEEE Trans. on Acoustics, Speech and Signal Processing, pp. 1153-1160, 1981.</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[49]. D. Zhou, X. Shen and W. Dong, “Image zooming using directional cubic convolution interpolation,” IET Image Processing, pp. 627-635, 2012.</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[14]. X. Zhang and X. Wu, “Image interpolation by adaptive 2-D autoregressive modeling and soft-decision estimation,” IEEE Trans. on Image Processing, pp. 887-896, 2008.</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[15]. S.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Mallat</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G. Yu, “Super-resolution with sparse mixing estimators,” IEEE Trans. on Image Processing, pp. 2889-2900, 2010.</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[16]. Z. Wei and K. K. Ma, “Contrast-guided image interpolation,” IEEE Trans. on Image Processing, pp. 4271-4285, 2013.</a:t>
            </a:r>
            <a:endPar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8" name="TextBox 17"/>
          <p:cNvSpPr txBox="1"/>
          <p:nvPr/>
        </p:nvSpPr>
        <p:spPr>
          <a:xfrm>
            <a:off x="228600" y="5035873"/>
            <a:ext cx="8449952" cy="646331"/>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rPr>
              <a:t>Figure. 4.7 Comparison of subjective quality for interpolated ‘Bike’ image with a factor of 2 with, (a) Bicubic [24] (17.335 dB), (b) directional Bicubic [49] (17.541 dB), (c) SAI [14] (17.656 dB), (d) SME [15] (17.700 dB), (e) contrast guided [16] (17.566 dB) and (f) proposed algorithm (18.110 dB), respectively.</a:t>
            </a:r>
            <a:endParaRPr kumimoji="1" lang="en-SG" sz="11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36" y="1190925"/>
            <a:ext cx="8276190" cy="3761905"/>
          </a:xfrm>
          <a:prstGeom prst="rect">
            <a:avLst/>
          </a:prstGeom>
        </p:spPr>
      </p:pic>
    </p:spTree>
    <p:extLst>
      <p:ext uri="{BB962C8B-B14F-4D97-AF65-F5344CB8AC3E}">
        <p14:creationId xmlns:p14="http://schemas.microsoft.com/office/powerpoint/2010/main" val="719911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Experimental Results (Removing Compression artifacts for JPEG compression)</a:t>
            </a:r>
            <a:endParaRPr lang="en-S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6" name="TextBox 15"/>
          <p:cNvSpPr txBox="1"/>
          <p:nvPr/>
        </p:nvSpPr>
        <p:spPr>
          <a:xfrm>
            <a:off x="1929800" y="1113711"/>
            <a:ext cx="6019900" cy="461665"/>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rPr>
              <a:t>Table 4.3. Comparison of restoration results in terms of PSNR (dB), SSIM (in %) and GMSD (in %) for jpeg decoded images. here “QF” refers to the quality factor.</a:t>
            </a:r>
            <a:endParaRPr kumimoji="1" lang="en-SG" sz="1100" b="0"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799" y="1600246"/>
            <a:ext cx="6019900" cy="201925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101" y="3915467"/>
            <a:ext cx="6019900" cy="2942533"/>
          </a:xfrm>
          <a:prstGeom prst="rect">
            <a:avLst/>
          </a:prstGeom>
        </p:spPr>
      </p:pic>
    </p:spTree>
    <p:extLst>
      <p:ext uri="{BB962C8B-B14F-4D97-AF65-F5344CB8AC3E}">
        <p14:creationId xmlns:p14="http://schemas.microsoft.com/office/powerpoint/2010/main" val="1543274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Experimental Results (Removing Compression artifacts for JPEG compression)</a:t>
            </a:r>
            <a:endParaRPr lang="en-S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6" name="TextBox 15"/>
          <p:cNvSpPr txBox="1"/>
          <p:nvPr/>
        </p:nvSpPr>
        <p:spPr>
          <a:xfrm>
            <a:off x="467544" y="5229200"/>
            <a:ext cx="8136903" cy="646331"/>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rPr>
              <a:t>Figure 3.8 Comparison of subjective quality for reconstructed ‘Building’ image, (a) Jpeg (quality factor (QF) = 10, 28.771 dB), (b) Jpeg (QF = 20, 31.372 dB) (c) Jpeg (QF = 30, 32.798 dB), (d) proposed algorithm (QF = 10, 29.431 dB), (e) proposed algorithm (QF = 20, 31.998 dB), and (f) proposed algorithm (QF = 30, 33.370 dB).</a:t>
            </a:r>
            <a:endParaRPr kumimoji="1" lang="en-SG" sz="11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877" y="1124744"/>
            <a:ext cx="6436535" cy="4104456"/>
          </a:xfrm>
          <a:prstGeom prst="rect">
            <a:avLst/>
          </a:prstGeom>
        </p:spPr>
      </p:pic>
    </p:spTree>
    <p:extLst>
      <p:ext uri="{BB962C8B-B14F-4D97-AF65-F5344CB8AC3E}">
        <p14:creationId xmlns:p14="http://schemas.microsoft.com/office/powerpoint/2010/main" val="1390271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Experimental Results (Removing Gaussian Noise)</a:t>
            </a:r>
            <a:endParaRPr lang="en-S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6" name="TextBox 15"/>
          <p:cNvSpPr txBox="1"/>
          <p:nvPr/>
        </p:nvSpPr>
        <p:spPr>
          <a:xfrm>
            <a:off x="1043608" y="1113711"/>
            <a:ext cx="6906092" cy="646331"/>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rPr>
              <a:t>Table 3.4. Comparison of restoration results in terms of SSIM (in %) and GMSD (in %) for image added with Gaussian noise. Here ‘Baboon20’ represents the ‘baboon’ image contaminated with Gaussian noise with noise level </a:t>
            </a:r>
            <a:r>
              <a:rPr kumimoji="1" lang="en-US" sz="12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sym typeface="Symbol" panose="05050102010706020507" pitchFamily="18" charset="2"/>
              </a:rPr>
              <a:t></a:t>
            </a:r>
            <a:r>
              <a:rPr kumimoji="1" lang="en-US" sz="12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rPr>
              <a:t>= 20. The best performance is Highlighted with boldface.</a:t>
            </a:r>
            <a:endParaRPr kumimoji="1" lang="en-SG" sz="11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728" y="1968408"/>
            <a:ext cx="4667901" cy="3667637"/>
          </a:xfrm>
          <a:prstGeom prst="rect">
            <a:avLst/>
          </a:prstGeom>
        </p:spPr>
      </p:pic>
      <p:sp>
        <p:nvSpPr>
          <p:cNvPr id="8" name="TextBox 7"/>
          <p:cNvSpPr txBox="1"/>
          <p:nvPr/>
        </p:nvSpPr>
        <p:spPr>
          <a:xfrm>
            <a:off x="228600" y="5663624"/>
            <a:ext cx="8422226" cy="1015663"/>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[9]. </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A.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Buades</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B.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Coll</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J. M. Morel, “A non-local algorithm for image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denoising</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in Proc. of Computer Vision and Pattern Recognition, 2005</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(CVPR), pp. 60-65, 2005.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[44]. K.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Dabov</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et al, “Image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denoising</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by sparse 3-D transform-domain collaborative filtering,” IEEE Trans. Image Processing, pp. 2080-2095, 2007.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[2]. H. Takeda, S.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Farsiu</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P.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Milanfar</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“Kernel regression for image processing and reconstruction,” IEEE Trans. on Image Processing, pp. 349-366, 2007.</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[10]. K. N.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Chaudhury</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A. Singer, “Non-Local Euclidean Medians,” IEEE Signal Proc. Letters, pp. 745-478, 2012.</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[12]. H.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Talebi</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X. Zhu and P.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Milanfar</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“How to SAIF-</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ly</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boost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denoising</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performance,” IEEE Trans. on Image Processing, pp. 1470-1485, 2013.</a:t>
            </a:r>
            <a:endPar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905157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Experimental Results (Removing Gaussian Noise)</a:t>
            </a:r>
            <a:endParaRPr lang="en-S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6" name="TextBox 15"/>
          <p:cNvSpPr txBox="1"/>
          <p:nvPr/>
        </p:nvSpPr>
        <p:spPr>
          <a:xfrm>
            <a:off x="323528" y="4802169"/>
            <a:ext cx="8134671" cy="623248"/>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15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rPr>
              <a:t>Figure 3.9. Comparison of subjective quality for reconstructed ‘Hat’ image contaminated with Gaussian noise with noise level </a:t>
            </a:r>
            <a:r>
              <a:rPr kumimoji="1" lang="en-US" sz="11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sym typeface="Symbol" panose="05050102010706020507" pitchFamily="18" charset="2"/>
              </a:rPr>
              <a:t> </a:t>
            </a:r>
            <a:r>
              <a:rPr kumimoji="1" lang="en-US" sz="115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rPr>
              <a:t>= 30. A Gaussian noise contaminated image, restored with (a) NLM filter [9] (29.166 dB), (b) Kernel regression [2] (28.773 dB), (c) BM3D [44] (30.440 dB), (d) NLEM filter [10] (28.943 dB), (e) SAIF [12] (29.703 dB), and (f) the proposed algorithm (30.093 dB).</a:t>
            </a:r>
            <a:endParaRPr kumimoji="1" lang="en-SG" sz="115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endParaRPr>
          </a:p>
        </p:txBody>
      </p:sp>
      <p:sp>
        <p:nvSpPr>
          <p:cNvPr id="8" name="TextBox 7"/>
          <p:cNvSpPr txBox="1"/>
          <p:nvPr/>
        </p:nvSpPr>
        <p:spPr>
          <a:xfrm>
            <a:off x="228600" y="5663624"/>
            <a:ext cx="8422226" cy="1015663"/>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[9]. </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A.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Buades</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B.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Coll</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J. M. Morel, “A non-local algorithm for image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denoising</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in Proc. of Computer Vision and Pattern Recognition, 2005</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(CVPR), pp. 60-65, 2005.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[44]. K.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Dabov</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et al, “Image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denoising</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by sparse 3-D transform-domain collaborative filtering,” IEEE Trans. Image Processing, pp. 2080-2095, 2007.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[2]. H. Takeda, S.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Farsiu</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P.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Milanfar</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“Kernel regression for image processing and reconstruction,” IEEE Trans. on Image Processing, pp. 349-366, 2007.</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[10]. K. N.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Chaudhury</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and A. Singer, “Non-Local Euclidean Medians,” IEEE Signal Proc. Letters, pp. 745-478, 2012.</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[12]. H.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Talebi</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X. Zhu and P.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Milanfar</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“How to SAIF-</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ly</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boost </a:t>
            </a:r>
            <a:r>
              <a:rPr kumimoji="1" lang="en-US"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anose="02020500000000000000" pitchFamily="18" charset="-120"/>
                <a:cs typeface="+mn-cs"/>
              </a:rPr>
              <a:t>denoising</a:t>
            </a: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performance,” IEEE Trans. on Image Processing, pp. 1470-1485, 2013.</a:t>
            </a:r>
            <a:endPar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141" y="1092444"/>
            <a:ext cx="6657143" cy="3733333"/>
          </a:xfrm>
          <a:prstGeom prst="rect">
            <a:avLst/>
          </a:prstGeom>
        </p:spPr>
      </p:pic>
    </p:spTree>
    <p:extLst>
      <p:ext uri="{BB962C8B-B14F-4D97-AF65-F5344CB8AC3E}">
        <p14:creationId xmlns:p14="http://schemas.microsoft.com/office/powerpoint/2010/main" val="5633461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Introduction: Image Quality Assessment</a:t>
            </a: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4</a:t>
            </a:fld>
            <a:endParaRPr lang="en-US" altLang="zh-TW"/>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1652731"/>
            <a:ext cx="4210638" cy="3924848"/>
          </a:xfrm>
          <a:prstGeom prst="rect">
            <a:avLst/>
          </a:prstGeom>
        </p:spPr>
      </p:pic>
      <p:sp>
        <p:nvSpPr>
          <p:cNvPr id="8" name="Rectangle 7"/>
          <p:cNvSpPr/>
          <p:nvPr/>
        </p:nvSpPr>
        <p:spPr>
          <a:xfrm>
            <a:off x="539552" y="6239711"/>
            <a:ext cx="7704856" cy="246221"/>
          </a:xfrm>
          <a:prstGeom prst="rect">
            <a:avLst/>
          </a:prstGeom>
        </p:spPr>
        <p:txBody>
          <a:bodyPr wrap="square">
            <a:spAutoFit/>
          </a:bodyPr>
          <a:lstStyle/>
          <a:p>
            <a:pPr lvl="0" algn="just"/>
            <a:r>
              <a:rPr lang="en-SG" sz="1000" dirty="0">
                <a:solidFill>
                  <a:srgbClr val="000000"/>
                </a:solidFill>
              </a:rPr>
              <a:t>[1]. Z. Wang et al., “Image quality assessment: from error visibility to structural similarity,” </a:t>
            </a:r>
            <a:r>
              <a:rPr lang="en-SG" sz="1000" i="1" dirty="0">
                <a:solidFill>
                  <a:srgbClr val="000000"/>
                </a:solidFill>
              </a:rPr>
              <a:t>IEEE Trans. on Image Processing</a:t>
            </a:r>
            <a:r>
              <a:rPr lang="en-SG" sz="1000" dirty="0">
                <a:solidFill>
                  <a:srgbClr val="000000"/>
                </a:solidFill>
              </a:rPr>
              <a:t>, pp. 600-612, 2004.</a:t>
            </a:r>
          </a:p>
        </p:txBody>
      </p:sp>
      <p:sp>
        <p:nvSpPr>
          <p:cNvPr id="3" name="TextBox 2"/>
          <p:cNvSpPr txBox="1"/>
          <p:nvPr/>
        </p:nvSpPr>
        <p:spPr>
          <a:xfrm>
            <a:off x="5292081" y="1844824"/>
            <a:ext cx="4313388" cy="830997"/>
          </a:xfrm>
          <a:prstGeom prst="rect">
            <a:avLst/>
          </a:prstGeom>
          <a:noFill/>
        </p:spPr>
        <p:txBody>
          <a:bodyPr wrap="square" rtlCol="0">
            <a:spAutoFit/>
          </a:bodyPr>
          <a:lstStyle/>
          <a:p>
            <a:r>
              <a:rPr lang="en-US" sz="1600" dirty="0"/>
              <a:t>PSNR = </a:t>
            </a:r>
            <a:r>
              <a:rPr lang="en-US" sz="1600" i="1" dirty="0">
                <a:solidFill>
                  <a:srgbClr val="FF0000"/>
                </a:solidFill>
              </a:rPr>
              <a:t>P</a:t>
            </a:r>
            <a:r>
              <a:rPr lang="en-US" sz="1600" dirty="0"/>
              <a:t>eak </a:t>
            </a:r>
            <a:r>
              <a:rPr lang="en-US" sz="1600" i="1" dirty="0">
                <a:solidFill>
                  <a:srgbClr val="FF0000"/>
                </a:solidFill>
              </a:rPr>
              <a:t>S</a:t>
            </a:r>
            <a:r>
              <a:rPr lang="en-US" sz="1600" dirty="0"/>
              <a:t>ignal to </a:t>
            </a:r>
            <a:r>
              <a:rPr lang="en-US" sz="1600" i="1" dirty="0">
                <a:solidFill>
                  <a:srgbClr val="FF0000"/>
                </a:solidFill>
              </a:rPr>
              <a:t>N</a:t>
            </a:r>
            <a:r>
              <a:rPr lang="en-US" sz="1600" dirty="0"/>
              <a:t>oise </a:t>
            </a:r>
            <a:r>
              <a:rPr lang="en-US" sz="1600" i="1" dirty="0">
                <a:solidFill>
                  <a:srgbClr val="FF0000"/>
                </a:solidFill>
              </a:rPr>
              <a:t>R</a:t>
            </a:r>
            <a:r>
              <a:rPr lang="en-US" sz="1600" dirty="0"/>
              <a:t>atio</a:t>
            </a:r>
          </a:p>
          <a:p>
            <a:endParaRPr lang="en-US" sz="1600" dirty="0"/>
          </a:p>
          <a:p>
            <a:r>
              <a:rPr lang="en-US" sz="1600" dirty="0"/>
              <a:t>SSIM [1] = </a:t>
            </a:r>
            <a:r>
              <a:rPr lang="en-US" sz="1600" i="1" dirty="0">
                <a:solidFill>
                  <a:srgbClr val="FF0000"/>
                </a:solidFill>
              </a:rPr>
              <a:t>S</a:t>
            </a:r>
            <a:r>
              <a:rPr lang="en-US" sz="1600" dirty="0"/>
              <a:t>tructure </a:t>
            </a:r>
            <a:r>
              <a:rPr lang="en-US" sz="1600" i="1" dirty="0">
                <a:solidFill>
                  <a:srgbClr val="FF0000"/>
                </a:solidFill>
              </a:rPr>
              <a:t>Sim</a:t>
            </a:r>
            <a:r>
              <a:rPr lang="en-US" sz="1600" dirty="0"/>
              <a:t>ilarity Index </a:t>
            </a:r>
          </a:p>
        </p:txBody>
      </p:sp>
    </p:spTree>
    <p:extLst>
      <p:ext uri="{BB962C8B-B14F-4D97-AF65-F5344CB8AC3E}">
        <p14:creationId xmlns:p14="http://schemas.microsoft.com/office/powerpoint/2010/main" val="29726250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Experimental Results (Removing Compression artifacts for JPEG-2000 compression)</a:t>
            </a:r>
            <a:endParaRPr lang="en-S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16" name="TextBox 15"/>
          <p:cNvSpPr txBox="1"/>
          <p:nvPr/>
        </p:nvSpPr>
        <p:spPr>
          <a:xfrm>
            <a:off x="467544" y="5229200"/>
            <a:ext cx="8136903" cy="646331"/>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rPr>
              <a:t>Figure 3.10 Comparison of subjective quality for reconstructed ‘Monarch’ image, (a) Jpeg-2000 (compression ratio (CR) = 80, 27.718 dB), (b) Jpeg-2000 (CR =40, 31.212 dB), (c) Jpeg-2000 (CR = 26.7, 33.801 dB), (d) proposed algorithm (CR = 80, 27.916 dB), (e) proposed algorithm (CR = 40, 31.485 dB), and (f) proposed algorithm (CR = 26.7, 34.026 dB).</a:t>
            </a:r>
            <a:endParaRPr kumimoji="1" lang="en-SG" sz="1100" b="0" i="0" u="none" strike="noStrike" kern="1200" cap="none" spc="0" normalizeH="0" baseline="0" noProof="0" dirty="0">
              <a:ln>
                <a:noFill/>
              </a:ln>
              <a:solidFill>
                <a:srgbClr val="000000"/>
              </a:solidFill>
              <a:effectLst/>
              <a:uLnTx/>
              <a:uFillTx/>
              <a:latin typeface="Times New Roman"/>
              <a:ea typeface="新細明體" panose="02020500000000000000" pitchFamily="18" charset="-12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124744"/>
            <a:ext cx="7131182" cy="3923304"/>
          </a:xfrm>
          <a:prstGeom prst="rect">
            <a:avLst/>
          </a:prstGeom>
        </p:spPr>
      </p:pic>
      <p:sp>
        <p:nvSpPr>
          <p:cNvPr id="5" name="TextBox 4">
            <a:extLst>
              <a:ext uri="{FF2B5EF4-FFF2-40B4-BE49-F238E27FC236}">
                <a16:creationId xmlns:a16="http://schemas.microsoft.com/office/drawing/2014/main" id="{9DA5902C-88F6-4CA5-B970-56E08E3E83EE}"/>
              </a:ext>
            </a:extLst>
          </p:cNvPr>
          <p:cNvSpPr txBox="1"/>
          <p:nvPr/>
        </p:nvSpPr>
        <p:spPr>
          <a:xfrm>
            <a:off x="229946" y="6339930"/>
            <a:ext cx="8264122" cy="498598"/>
          </a:xfrm>
          <a:prstGeom prst="rect">
            <a:avLst/>
          </a:prstGeom>
          <a:noFill/>
        </p:spPr>
        <p:txBody>
          <a:bodyPr wrap="none" rtlCol="0">
            <a:spAutoFit/>
          </a:bodyPr>
          <a:lstStyle/>
          <a:p>
            <a:pPr marL="0" marR="0" lvl="0" indent="0" algn="just" defTabSz="914400" rtl="0" eaLnBrk="1" fontAlgn="base" latinLnBrk="0" hangingPunct="1">
              <a:lnSpc>
                <a:spcPct val="100000"/>
              </a:lnSpc>
              <a:spcBef>
                <a:spcPct val="20000"/>
              </a:spcBef>
              <a:spcAft>
                <a:spcPct val="0"/>
              </a:spcAft>
              <a:buClrTx/>
              <a:buSzTx/>
              <a:buFontTx/>
              <a:buNone/>
              <a:tabLst/>
              <a:defRPr/>
            </a:pPr>
            <a:r>
              <a:rPr kumimoji="1" lang="en-US" sz="1200" b="1" i="1" u="none" strike="noStrike" kern="1200" cap="none" spc="0" normalizeH="0" baseline="0" noProof="0" dirty="0">
                <a:ln>
                  <a:noFill/>
                </a:ln>
                <a:solidFill>
                  <a:srgbClr val="FF0000"/>
                </a:solidFill>
                <a:effectLst/>
                <a:uLnTx/>
                <a:uFillTx/>
                <a:latin typeface="Times New Roman" panose="02020603050405020304" pitchFamily="18" charset="0"/>
                <a:ea typeface="新細明體"/>
                <a:cs typeface="+mn-cs"/>
              </a:rPr>
              <a:t>V. </a:t>
            </a:r>
            <a:r>
              <a:rPr kumimoji="1" lang="en-US" sz="1200" b="1" i="1" u="none" strike="noStrike" kern="1200" cap="none" spc="0" normalizeH="0" baseline="0" noProof="0" dirty="0" err="1">
                <a:ln>
                  <a:noFill/>
                </a:ln>
                <a:solidFill>
                  <a:srgbClr val="FF0000"/>
                </a:solidFill>
                <a:effectLst/>
                <a:uLnTx/>
                <a:uFillTx/>
                <a:latin typeface="Times New Roman" panose="02020603050405020304" pitchFamily="18" charset="0"/>
                <a:ea typeface="新細明體"/>
                <a:cs typeface="+mn-cs"/>
              </a:rPr>
              <a:t>Jakhetiya</a:t>
            </a:r>
            <a:r>
              <a:rPr kumimoji="1"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a:cs typeface="+mn-cs"/>
              </a:rPr>
              <a:t>, W. Lin, S. P. Jaiswal, S. C. </a:t>
            </a:r>
            <a:r>
              <a:rPr kumimoji="1"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a:cs typeface="+mn-cs"/>
              </a:rPr>
              <a:t>Guntuku</a:t>
            </a:r>
            <a:r>
              <a:rPr kumimoji="1"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a:cs typeface="+mn-cs"/>
              </a:rPr>
              <a:t> and O. C. Au, "Maximum a Posterior and </a:t>
            </a:r>
            <a:r>
              <a:rPr kumimoji="1" lang="en-US" sz="12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a:cs typeface="+mn-cs"/>
              </a:rPr>
              <a:t>PerceptuallyMotivated</a:t>
            </a:r>
            <a:r>
              <a:rPr kumimoji="1"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a:cs typeface="+mn-cs"/>
              </a:rPr>
              <a:t> Reconstruction</a:t>
            </a:r>
          </a:p>
          <a:p>
            <a:pPr marL="0" marR="0" lvl="0" indent="0" algn="just" defTabSz="914400" rtl="0" eaLnBrk="1" fontAlgn="base" latinLnBrk="0" hangingPunct="1">
              <a:lnSpc>
                <a:spcPct val="100000"/>
              </a:lnSpc>
              <a:spcBef>
                <a:spcPct val="2000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a:cs typeface="+mn-cs"/>
              </a:rPr>
              <a:t> Algorithm: A Generic Framework," </a:t>
            </a:r>
            <a:r>
              <a:rPr kumimoji="1" lang="en-US" sz="1200" b="1" i="1" u="none" strike="noStrike" kern="1200" cap="none" spc="0" normalizeH="0" baseline="0" noProof="0" dirty="0">
                <a:ln>
                  <a:noFill/>
                </a:ln>
                <a:solidFill>
                  <a:srgbClr val="FF0000"/>
                </a:solidFill>
                <a:effectLst/>
                <a:uLnTx/>
                <a:uFillTx/>
                <a:latin typeface="Times New Roman" panose="02020603050405020304" pitchFamily="18" charset="0"/>
                <a:ea typeface="新細明體"/>
                <a:cs typeface="+mn-cs"/>
              </a:rPr>
              <a:t>IEEE Transactions on Multimedia</a:t>
            </a:r>
            <a:r>
              <a:rPr kumimoji="1" lang="en-US" sz="1200" b="1" i="0" u="none" strike="noStrike" kern="1200" cap="none" spc="0" normalizeH="0" baseline="0" noProof="0" dirty="0">
                <a:ln>
                  <a:noFill/>
                </a:ln>
                <a:solidFill>
                  <a:srgbClr val="FF0000"/>
                </a:solidFill>
                <a:effectLst/>
                <a:uLnTx/>
                <a:uFillTx/>
                <a:latin typeface="Times New Roman" panose="02020603050405020304" pitchFamily="18" charset="0"/>
                <a:ea typeface="新細明體"/>
                <a:cs typeface="+mn-cs"/>
              </a:rPr>
              <a:t>,</a:t>
            </a:r>
            <a:r>
              <a:rPr kumimoji="1"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a:cs typeface="+mn-cs"/>
              </a:rPr>
              <a:t> vol. 19, pp. 93-106, 2017.</a:t>
            </a:r>
          </a:p>
        </p:txBody>
      </p:sp>
    </p:spTree>
    <p:extLst>
      <p:ext uri="{BB962C8B-B14F-4D97-AF65-F5344CB8AC3E}">
        <p14:creationId xmlns:p14="http://schemas.microsoft.com/office/powerpoint/2010/main" val="1571318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z="3200" i="1" dirty="0">
                <a:solidFill>
                  <a:schemeClr val="tx1"/>
                </a:solidFill>
                <a:effectLst>
                  <a:outerShdw blurRad="38100" dist="38100" dir="2700000" algn="tl">
                    <a:srgbClr val="000000">
                      <a:alpha val="43137"/>
                    </a:srgbClr>
                  </a:outerShdw>
                </a:effectLst>
              </a:rPr>
              <a:t>Outline</a:t>
            </a:r>
          </a:p>
        </p:txBody>
      </p:sp>
      <p:sp>
        <p:nvSpPr>
          <p:cNvPr id="11267" name="Rectangle 3"/>
          <p:cNvSpPr>
            <a:spLocks noGrp="1" noChangeArrowheads="1"/>
          </p:cNvSpPr>
          <p:nvPr>
            <p:ph type="body" idx="1"/>
          </p:nvPr>
        </p:nvSpPr>
        <p:spPr>
          <a:xfrm>
            <a:off x="609600" y="836712"/>
            <a:ext cx="7772400" cy="4954488"/>
          </a:xfrm>
        </p:spPr>
        <p:txBody>
          <a:bodyPr/>
          <a:lstStyle/>
          <a:p>
            <a:r>
              <a:rPr lang="en-US" altLang="en-US" sz="2400" dirty="0">
                <a:latin typeface="+mj-lt"/>
                <a:cs typeface="Arial" panose="020B0604020202020204" pitchFamily="34" charset="0"/>
              </a:rPr>
              <a:t>Introduction &amp; Motivation</a:t>
            </a:r>
          </a:p>
          <a:p>
            <a:pPr>
              <a:lnSpc>
                <a:spcPct val="150000"/>
              </a:lnSpc>
            </a:pPr>
            <a:r>
              <a:rPr lang="en-US" sz="2400" dirty="0">
                <a:latin typeface="+mj-lt"/>
              </a:rPr>
              <a:t>Six Problems Related to Visual Perception </a:t>
            </a: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Just-noticeable-difference estimation</a:t>
            </a:r>
          </a:p>
          <a:p>
            <a:pPr lvl="1">
              <a:lnSpc>
                <a:spcPct val="150000"/>
              </a:lnSpc>
              <a:buFont typeface="Wingdings" panose="05000000000000000000" pitchFamily="2" charset="2"/>
              <a:buChar char="Ø"/>
            </a:pPr>
            <a:r>
              <a:rPr lang="en-US" altLang="en-US" sz="1600" dirty="0">
                <a:solidFill>
                  <a:srgbClr val="00B0F0"/>
                </a:solidFill>
                <a:cs typeface="Arial" panose="020B0604020202020204" pitchFamily="34" charset="0"/>
              </a:rPr>
              <a:t>Perceptually Motivated reconstruction algorithm : A Generic Framework</a:t>
            </a:r>
            <a:endParaRPr lang="en-US" altLang="en-US" sz="1600" dirty="0">
              <a:solidFill>
                <a:srgbClr val="00B0F0"/>
              </a:solidFill>
              <a:latin typeface="+mj-lt"/>
              <a:cs typeface="Arial" panose="020B0604020202020204" pitchFamily="34" charset="0"/>
            </a:endParaRPr>
          </a:p>
          <a:p>
            <a:pPr lvl="1">
              <a:lnSpc>
                <a:spcPct val="150000"/>
              </a:lnSpc>
              <a:buFont typeface="Wingdings" panose="05000000000000000000" pitchFamily="2" charset="2"/>
              <a:buChar char="Ø"/>
            </a:pPr>
            <a:r>
              <a:rPr lang="en-US" altLang="en-US" sz="1600" dirty="0">
                <a:solidFill>
                  <a:srgbClr val="FF0000"/>
                </a:solidFill>
                <a:latin typeface="+mj-lt"/>
                <a:cs typeface="Arial" panose="020B0604020202020204" pitchFamily="34" charset="0"/>
              </a:rPr>
              <a:t>No-reference image quality assessment (IQA) for 3D synthesized images using Local descriptor</a:t>
            </a:r>
          </a:p>
          <a:p>
            <a:pPr lvl="1">
              <a:lnSpc>
                <a:spcPct val="150000"/>
              </a:lnSpc>
              <a:buFont typeface="Wingdings" panose="05000000000000000000" pitchFamily="2" charset="2"/>
              <a:buChar char="Ø"/>
            </a:pPr>
            <a:r>
              <a:rPr lang="en-US" altLang="en-US" sz="1600" dirty="0">
                <a:latin typeface="+mj-lt"/>
                <a:cs typeface="Arial" panose="020B0604020202020204" pitchFamily="34" charset="0"/>
              </a:rPr>
              <a:t>Reduced-reference IQA for screen content images using distortion categorization</a:t>
            </a: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No-reference IQA for natural imaging using distortion prediction and Deep-Learning for KoNiq-10K dataset.</a:t>
            </a:r>
          </a:p>
          <a:p>
            <a:pPr lvl="1">
              <a:lnSpc>
                <a:spcPct val="150000"/>
              </a:lnSpc>
              <a:buFont typeface="Wingdings" panose="05000000000000000000" pitchFamily="2" charset="2"/>
              <a:buChar char="Ø"/>
            </a:pPr>
            <a:r>
              <a:rPr lang="en-US" altLang="en-US" sz="1600" dirty="0">
                <a:cs typeface="Arial" panose="020B0604020202020204" pitchFamily="34" charset="0"/>
              </a:rPr>
              <a:t>No-reference IQA for 3D synthesized images using outlier prediction.</a:t>
            </a:r>
            <a:endParaRPr lang="en-US" altLang="en-US" sz="1600" dirty="0">
              <a:latin typeface="+mj-lt"/>
              <a:cs typeface="Arial" panose="020B0604020202020204" pitchFamily="34" charset="0"/>
            </a:endParaRPr>
          </a:p>
          <a:p>
            <a:pPr lvl="1">
              <a:lnSpc>
                <a:spcPct val="150000"/>
              </a:lnSpc>
              <a:buFont typeface="Wingdings" panose="05000000000000000000" pitchFamily="2" charset="2"/>
              <a:buChar char="Ø"/>
            </a:pPr>
            <a:endParaRPr lang="en-US" altLang="en-US" sz="1600" dirty="0">
              <a:solidFill>
                <a:srgbClr val="0070C0"/>
              </a:solidFill>
              <a:cs typeface="Arial" panose="020B0604020202020204" pitchFamily="34" charset="0"/>
            </a:endParaRPr>
          </a:p>
          <a:p>
            <a:r>
              <a:rPr lang="en-US" altLang="en-US" sz="2400" dirty="0">
                <a:latin typeface="+mj-lt"/>
                <a:cs typeface="Arial" panose="020B0604020202020204" pitchFamily="34" charset="0"/>
              </a:rPr>
              <a:t>Conclusion </a:t>
            </a:r>
            <a:endParaRPr lang="en-US" altLang="en-US" dirty="0">
              <a:latin typeface="+mj-lt"/>
              <a:cs typeface="Arial" panose="020B0604020202020204" pitchFamily="34" charset="0"/>
            </a:endParaRPr>
          </a:p>
        </p:txBody>
      </p:sp>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1560778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P2. Image Quality Assessment (IQA)</a:t>
            </a: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r>
              <a:rPr lang="en-US" sz="2000" dirty="0"/>
              <a:t>Two approaches </a:t>
            </a:r>
          </a:p>
          <a:p>
            <a:pPr marL="514350" lvl="1" indent="0">
              <a:buNone/>
            </a:pPr>
            <a:r>
              <a:rPr lang="en-US" sz="1600" dirty="0"/>
              <a:t> Subjective evaluation</a:t>
            </a:r>
          </a:p>
          <a:p>
            <a:pPr lvl="2">
              <a:buFont typeface="Wingdings" panose="05000000000000000000" pitchFamily="2" charset="2"/>
              <a:buChar char="Ø"/>
            </a:pPr>
            <a:r>
              <a:rPr lang="en-US" sz="1600" dirty="0"/>
              <a:t>Most Reliable</a:t>
            </a:r>
          </a:p>
          <a:p>
            <a:pPr lvl="2">
              <a:buFont typeface="Wingdings" panose="05000000000000000000" pitchFamily="2" charset="2"/>
              <a:buChar char="Ø"/>
            </a:pPr>
            <a:r>
              <a:rPr lang="en-US" sz="1600" dirty="0"/>
              <a:t>Time-consuming, laborious, viewer-dependent, impractical in real-world scenarios. </a:t>
            </a:r>
          </a:p>
          <a:p>
            <a:pPr marL="514350" lvl="1" indent="0">
              <a:buNone/>
            </a:pPr>
            <a:r>
              <a:rPr lang="en-US" sz="1600" dirty="0"/>
              <a:t>Objective evaluation</a:t>
            </a:r>
          </a:p>
          <a:p>
            <a:pPr lvl="2">
              <a:buFont typeface="Wingdings" panose="05000000000000000000" pitchFamily="2" charset="2"/>
              <a:buChar char="Ø"/>
            </a:pPr>
            <a:r>
              <a:rPr lang="en-US" sz="1600" dirty="0"/>
              <a:t>Full-Reference </a:t>
            </a:r>
            <a:r>
              <a:rPr lang="en-US" sz="1600" dirty="0">
                <a:solidFill>
                  <a:srgbClr val="FF0000"/>
                </a:solidFill>
              </a:rPr>
              <a:t>(FR)</a:t>
            </a:r>
            <a:r>
              <a:rPr lang="en-US" sz="1600" dirty="0"/>
              <a:t>- requires complete information about the reference image</a:t>
            </a:r>
          </a:p>
          <a:p>
            <a:pPr lvl="2">
              <a:buFont typeface="Wingdings" panose="05000000000000000000" pitchFamily="2" charset="2"/>
              <a:buChar char="Ø"/>
            </a:pPr>
            <a:r>
              <a:rPr lang="en-US" sz="1600" dirty="0"/>
              <a:t>Reduced-Reference </a:t>
            </a:r>
            <a:r>
              <a:rPr lang="en-US" sz="1600" dirty="0">
                <a:solidFill>
                  <a:srgbClr val="FF0000"/>
                </a:solidFill>
              </a:rPr>
              <a:t>(RR)</a:t>
            </a:r>
            <a:r>
              <a:rPr lang="en-US" sz="1600" dirty="0"/>
              <a:t>- requires some information about the reference image</a:t>
            </a:r>
          </a:p>
          <a:p>
            <a:pPr lvl="2">
              <a:buFont typeface="Wingdings" panose="05000000000000000000" pitchFamily="2" charset="2"/>
              <a:buChar char="Ø"/>
            </a:pPr>
            <a:r>
              <a:rPr lang="en-US" sz="1600" dirty="0"/>
              <a:t>No-Reference </a:t>
            </a:r>
            <a:r>
              <a:rPr lang="en-US" sz="1600" dirty="0">
                <a:solidFill>
                  <a:srgbClr val="FF0000"/>
                </a:solidFill>
              </a:rPr>
              <a:t>(NR)</a:t>
            </a:r>
            <a:r>
              <a:rPr lang="en-US" sz="1600" dirty="0"/>
              <a:t>- no other information is requires.</a:t>
            </a:r>
          </a:p>
          <a:p>
            <a:pPr lvl="2">
              <a:buFont typeface="Wingdings" panose="05000000000000000000" pitchFamily="2" charset="2"/>
              <a:buChar char="Ø"/>
            </a:pPr>
            <a:endParaRPr lang="en-US" sz="1600" dirty="0"/>
          </a:p>
          <a:p>
            <a:pPr marL="0" indent="0">
              <a:buNone/>
            </a:pPr>
            <a:r>
              <a:rPr lang="en-US" sz="1600" dirty="0"/>
              <a:t>These IQA metrics are useful in following scenarios, such as</a:t>
            </a:r>
          </a:p>
          <a:p>
            <a:pPr>
              <a:buAutoNum type="arabicPeriod"/>
            </a:pPr>
            <a:r>
              <a:rPr lang="en-US" sz="1600" dirty="0"/>
              <a:t>Matches with human vision and eliminate the need of subjective testing.</a:t>
            </a:r>
          </a:p>
          <a:p>
            <a:pPr>
              <a:buAutoNum type="arabicPeriod"/>
            </a:pPr>
            <a:r>
              <a:rPr lang="en-US" sz="1600" dirty="0"/>
              <a:t>Quality monitoring and enhancing quality of experience (</a:t>
            </a:r>
            <a:r>
              <a:rPr lang="en-US" sz="1600" dirty="0" err="1"/>
              <a:t>QoE</a:t>
            </a:r>
            <a:r>
              <a:rPr lang="en-US" sz="1600" dirty="0"/>
              <a:t>).</a:t>
            </a:r>
          </a:p>
          <a:p>
            <a:pPr>
              <a:buAutoNum type="arabicPeriod"/>
            </a:pPr>
            <a:r>
              <a:rPr lang="en-US" sz="1600" dirty="0"/>
              <a:t>Achieve better image/video reconstruction accuracy.</a:t>
            </a: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42</a:t>
            </a:fld>
            <a:endParaRPr lang="en-US" altLang="zh-TW" dirty="0"/>
          </a:p>
        </p:txBody>
      </p:sp>
    </p:spTree>
    <p:extLst>
      <p:ext uri="{BB962C8B-B14F-4D97-AF65-F5344CB8AC3E}">
        <p14:creationId xmlns:p14="http://schemas.microsoft.com/office/powerpoint/2010/main" val="30096464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No-Reference IQA for 3D synthesized images</a:t>
            </a:r>
            <a:endParaRPr lang="en-S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
        <p:nvSpPr>
          <p:cNvPr id="18" name="Rectangle 17"/>
          <p:cNvSpPr/>
          <p:nvPr/>
        </p:nvSpPr>
        <p:spPr>
          <a:xfrm>
            <a:off x="467544" y="1397118"/>
            <a:ext cx="7464154" cy="5176802"/>
          </a:xfrm>
          <a:prstGeom prst="rect">
            <a:avLst/>
          </a:prstGeom>
        </p:spPr>
        <p:txBody>
          <a:bodyPr wrap="square">
            <a:spAutoFit/>
          </a:bodyPr>
          <a:lstStyle/>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sz="1400" b="0" i="0" u="none" strike="noStrike" kern="1200" cap="none" spc="0" normalizeH="0" baseline="0" noProof="0" dirty="0">
                <a:ln>
                  <a:noFill/>
                </a:ln>
                <a:solidFill>
                  <a:srgbClr val="000000"/>
                </a:solidFill>
                <a:effectLst/>
                <a:uLnTx/>
                <a:uFillTx/>
                <a:latin typeface="Times New Roman"/>
                <a:ea typeface="新細明體"/>
                <a:cs typeface="+mn-cs"/>
              </a:rPr>
              <a:t>Free view-point videos and 3D television received a lot of attentions due to its widespread applications in remote education, entertainment, medical applications and remote surveillance. </a:t>
            </a: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sz="1400" b="0" i="0" u="none" strike="noStrike" kern="1200" cap="none" spc="0" normalizeH="0" baseline="0" noProof="0" dirty="0">
                <a:ln>
                  <a:noFill/>
                </a:ln>
                <a:solidFill>
                  <a:srgbClr val="000000"/>
                </a:solidFill>
                <a:effectLst/>
                <a:uLnTx/>
                <a:uFillTx/>
                <a:latin typeface="Times New Roman"/>
                <a:ea typeface="新細明體"/>
                <a:cs typeface="+mn-cs"/>
              </a:rPr>
              <a:t>Require to generate new views with the help of neighboring multiple views.</a:t>
            </a:r>
            <a:endParaRPr kumimoji="1" lang="en-SG" sz="1400" b="0" i="0" u="none" strike="noStrike" kern="1200" cap="none" spc="0" normalizeH="0" baseline="0" noProof="0" dirty="0">
              <a:ln>
                <a:noFill/>
              </a:ln>
              <a:solidFill>
                <a:srgbClr val="000000"/>
              </a:solidFill>
              <a:effectLst/>
              <a:uLnTx/>
              <a:uFillTx/>
              <a:latin typeface="Times New Roman"/>
              <a:ea typeface="新細明體"/>
              <a:cs typeface="+mn-cs"/>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794" r="2835" b="4923"/>
          <a:stretch/>
        </p:blipFill>
        <p:spPr>
          <a:xfrm>
            <a:off x="1403648" y="1916832"/>
            <a:ext cx="5904656" cy="4331568"/>
          </a:xfrm>
          <a:prstGeom prst="rect">
            <a:avLst/>
          </a:prstGeom>
        </p:spPr>
      </p:pic>
    </p:spTree>
    <p:extLst>
      <p:ext uri="{BB962C8B-B14F-4D97-AF65-F5344CB8AC3E}">
        <p14:creationId xmlns:p14="http://schemas.microsoft.com/office/powerpoint/2010/main" val="1944640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No-Reference IQA for 3D synthesized images</a:t>
            </a: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09600" y="1412776"/>
            <a:ext cx="7772400" cy="4114800"/>
          </a:xfrm>
        </p:spPr>
        <p:txBody>
          <a:bodyPr/>
          <a:lstStyle/>
          <a:p>
            <a:pPr marL="0" indent="0">
              <a:buNone/>
            </a:pPr>
            <a:r>
              <a:rPr lang="en-US" sz="1800" dirty="0"/>
              <a:t>Related Work</a:t>
            </a:r>
          </a:p>
          <a:p>
            <a:pPr algn="just">
              <a:buFont typeface="Wingdings" panose="05000000000000000000" pitchFamily="2" charset="2"/>
              <a:buChar char="Ø"/>
            </a:pPr>
            <a:r>
              <a:rPr lang="en-US" sz="1400" dirty="0"/>
              <a:t>IQA Research community have achieved a great progress for natural images and a lot of efficient IQA algorithms are proposed in the literature [1].  </a:t>
            </a:r>
          </a:p>
          <a:p>
            <a:pPr algn="just">
              <a:buFont typeface="Wingdings" panose="05000000000000000000" pitchFamily="2" charset="2"/>
              <a:buChar char="Ø"/>
            </a:pPr>
            <a:endParaRPr lang="en-US" sz="1400" dirty="0"/>
          </a:p>
          <a:p>
            <a:pPr algn="just">
              <a:buFont typeface="Wingdings" panose="05000000000000000000" pitchFamily="2" charset="2"/>
              <a:buChar char="Ø"/>
            </a:pPr>
            <a:r>
              <a:rPr lang="en-US" sz="1400" dirty="0"/>
              <a:t>Natural images are generally distorted with the structural distortions.</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
        <p:nvSpPr>
          <p:cNvPr id="5" name="TextBox 4"/>
          <p:cNvSpPr txBox="1"/>
          <p:nvPr/>
        </p:nvSpPr>
        <p:spPr>
          <a:xfrm>
            <a:off x="596193" y="6239110"/>
            <a:ext cx="7416824" cy="246221"/>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[1]. Z. Wang et al., “Image quality assessment: from error visibility to structural similarity,” </a:t>
            </a:r>
            <a:r>
              <a:rPr kumimoji="1" lang="en-SG" sz="10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IEEE Trans. on Image Processing</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2004.</a:t>
            </a:r>
          </a:p>
        </p:txBody>
      </p:sp>
      <p:pic>
        <p:nvPicPr>
          <p:cNvPr id="12"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99592" y="3059940"/>
            <a:ext cx="1794148" cy="11960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3808" y="3059941"/>
            <a:ext cx="1800200" cy="1200134"/>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4076" y="3058209"/>
            <a:ext cx="1794149" cy="1196099"/>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8293" y="3053528"/>
            <a:ext cx="1794147" cy="1196098"/>
          </a:xfrm>
          <a:prstGeom prst="rect">
            <a:avLst/>
          </a:prstGeom>
        </p:spPr>
      </p:pic>
      <p:sp>
        <p:nvSpPr>
          <p:cNvPr id="17" name="Rectangle 16"/>
          <p:cNvSpPr/>
          <p:nvPr/>
        </p:nvSpPr>
        <p:spPr bwMode="auto">
          <a:xfrm>
            <a:off x="787387" y="2973913"/>
            <a:ext cx="1946547" cy="1368152"/>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SG"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8" name="Rectangle 17"/>
          <p:cNvSpPr/>
          <p:nvPr/>
        </p:nvSpPr>
        <p:spPr bwMode="auto">
          <a:xfrm>
            <a:off x="2805945" y="2973913"/>
            <a:ext cx="1897091" cy="136174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SG"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9" name="Rectangle 18"/>
          <p:cNvSpPr/>
          <p:nvPr/>
        </p:nvSpPr>
        <p:spPr bwMode="auto">
          <a:xfrm>
            <a:off x="4772814" y="2974652"/>
            <a:ext cx="1855605" cy="1368152"/>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SG"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20" name="Rectangle 19"/>
          <p:cNvSpPr/>
          <p:nvPr/>
        </p:nvSpPr>
        <p:spPr bwMode="auto">
          <a:xfrm>
            <a:off x="6676933" y="2974652"/>
            <a:ext cx="1946547" cy="1368152"/>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SG"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21" name="TextBox 20"/>
          <p:cNvSpPr txBox="1"/>
          <p:nvPr/>
        </p:nvSpPr>
        <p:spPr>
          <a:xfrm>
            <a:off x="1160177" y="4301039"/>
            <a:ext cx="1146468"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Gaussian Noise</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22" name="TextBox 21"/>
          <p:cNvSpPr txBox="1"/>
          <p:nvPr/>
        </p:nvSpPr>
        <p:spPr>
          <a:xfrm>
            <a:off x="3154920" y="4275294"/>
            <a:ext cx="1077539"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Gaussian Blur</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23" name="TextBox 22"/>
          <p:cNvSpPr txBox="1"/>
          <p:nvPr/>
        </p:nvSpPr>
        <p:spPr>
          <a:xfrm>
            <a:off x="5128689" y="4287717"/>
            <a:ext cx="1330814"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Jpeg-Compression</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24" name="TextBox 23"/>
          <p:cNvSpPr txBox="1"/>
          <p:nvPr/>
        </p:nvSpPr>
        <p:spPr>
          <a:xfrm>
            <a:off x="6876256" y="4301039"/>
            <a:ext cx="2006212"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Jpeg-2000 Compression</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6" name="Rectangle 5"/>
          <p:cNvSpPr/>
          <p:nvPr/>
        </p:nvSpPr>
        <p:spPr>
          <a:xfrm>
            <a:off x="746535" y="4552293"/>
            <a:ext cx="8095082" cy="1477328"/>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5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In this work, our goal is to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15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en-US" sz="15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Investigate why IQA metrics designed for natural images </a:t>
            </a:r>
            <a:r>
              <a:rPr kumimoji="1" lang="en-US" sz="15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itchFamily="18" charset="-120"/>
                <a:cs typeface="+mn-cs"/>
              </a:rPr>
              <a:t>can not judge the quality</a:t>
            </a:r>
            <a:r>
              <a:rPr kumimoji="1" lang="en-US" sz="15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of  3D synthesized images</a:t>
            </a: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1" lang="en-US" sz="15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en-US" sz="15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Propose an algorithm to </a:t>
            </a:r>
            <a:r>
              <a:rPr kumimoji="1" lang="en-US" sz="15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itchFamily="18" charset="-120"/>
                <a:cs typeface="+mn-cs"/>
              </a:rPr>
              <a:t>identify distortions </a:t>
            </a:r>
            <a:r>
              <a:rPr kumimoji="1" lang="en-US" sz="15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in 3D synthesized images and </a:t>
            </a:r>
            <a:r>
              <a:rPr kumimoji="1" lang="en-US" sz="15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itchFamily="18" charset="-120"/>
                <a:cs typeface="+mn-cs"/>
              </a:rPr>
              <a:t>judge its quality</a:t>
            </a:r>
            <a:r>
              <a:rPr kumimoji="1" lang="en-US" sz="15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a:t>
            </a:r>
          </a:p>
        </p:txBody>
      </p:sp>
    </p:spTree>
    <p:extLst>
      <p:ext uri="{BB962C8B-B14F-4D97-AF65-F5344CB8AC3E}">
        <p14:creationId xmlns:p14="http://schemas.microsoft.com/office/powerpoint/2010/main" val="5247748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p:bldP spid="22" grpId="0"/>
      <p:bldP spid="23" grpId="0"/>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No-Reference IQA for 3D synthesized images</a:t>
            </a:r>
            <a:endParaRPr lang="en-S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3717032"/>
            <a:ext cx="3163044" cy="237228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32" y="3717032"/>
            <a:ext cx="3162052" cy="2371539"/>
          </a:xfrm>
          <a:prstGeom prst="rect">
            <a:avLst/>
          </a:prstGeom>
        </p:spPr>
      </p:pic>
      <p:sp>
        <p:nvSpPr>
          <p:cNvPr id="11" name="TextBox 10"/>
          <p:cNvSpPr txBox="1"/>
          <p:nvPr/>
        </p:nvSpPr>
        <p:spPr>
          <a:xfrm>
            <a:off x="2195736" y="6110578"/>
            <a:ext cx="1524268"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Reference Image</a:t>
            </a:r>
            <a:endParaRPr kumimoji="1" lang="en-SG" sz="1200" b="0" i="0"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endParaRPr>
          </a:p>
        </p:txBody>
      </p:sp>
      <p:sp>
        <p:nvSpPr>
          <p:cNvPr id="12" name="TextBox 11"/>
          <p:cNvSpPr txBox="1"/>
          <p:nvPr/>
        </p:nvSpPr>
        <p:spPr>
          <a:xfrm>
            <a:off x="4788024" y="6098404"/>
            <a:ext cx="3566781"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0"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Distorted Image due to the geometrical distortions</a:t>
            </a:r>
            <a:endParaRPr kumimoji="1" lang="en-SG" sz="1200" b="0" i="0"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endParaRPr>
          </a:p>
        </p:txBody>
      </p:sp>
      <p:sp>
        <p:nvSpPr>
          <p:cNvPr id="13" name="Oval 12"/>
          <p:cNvSpPr/>
          <p:nvPr/>
        </p:nvSpPr>
        <p:spPr bwMode="auto">
          <a:xfrm>
            <a:off x="7380312" y="4390105"/>
            <a:ext cx="432048" cy="936104"/>
          </a:xfrm>
          <a:prstGeom prst="ellipse">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SG"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4" name="Oval 13"/>
          <p:cNvSpPr/>
          <p:nvPr/>
        </p:nvSpPr>
        <p:spPr bwMode="auto">
          <a:xfrm>
            <a:off x="6012160" y="4581128"/>
            <a:ext cx="720080" cy="1033953"/>
          </a:xfrm>
          <a:prstGeom prst="ellipse">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SG"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8" name="Rectangle 17"/>
          <p:cNvSpPr/>
          <p:nvPr/>
        </p:nvSpPr>
        <p:spPr>
          <a:xfrm>
            <a:off x="467544" y="1397118"/>
            <a:ext cx="7464154" cy="2936188"/>
          </a:xfrm>
          <a:prstGeom prst="rect">
            <a:avLst/>
          </a:prstGeom>
        </p:spPr>
        <p:txBody>
          <a:bodyPr wrap="square">
            <a:spAutoFit/>
          </a:bodyPr>
          <a:lstStyle/>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sz="1400" b="0" i="0" u="none" strike="noStrike" kern="1200" cap="none" spc="0" normalizeH="0" baseline="0" noProof="0" dirty="0">
                <a:ln>
                  <a:noFill/>
                </a:ln>
                <a:solidFill>
                  <a:srgbClr val="000000"/>
                </a:solidFill>
                <a:effectLst/>
                <a:uLnTx/>
                <a:uFillTx/>
                <a:latin typeface="Calibri" panose="020F0502020204030204" pitchFamily="34" charset="0"/>
                <a:ea typeface="新細明體"/>
                <a:cs typeface="+mn-cs"/>
              </a:rPr>
              <a:t>The 3D synthesized images are distorted due to the geometrical distortions and these distortions have different characteristics than the structural distortions occurring in the natural images.</a:t>
            </a: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zh-HK" sz="1400" b="0" i="0"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A few FR-IQA metrics are proposed for the 3D synthesized images but performance of these algorithms is </a:t>
            </a:r>
            <a:r>
              <a:rPr kumimoji="1" lang="en-US" altLang="zh-HK" sz="1400" b="0" i="0" u="none" strike="noStrike" kern="1200" cap="none" spc="0" normalizeH="0" baseline="0" noProof="0" dirty="0">
                <a:ln>
                  <a:noFill/>
                </a:ln>
                <a:solidFill>
                  <a:srgbClr val="FF0000"/>
                </a:solidFill>
                <a:effectLst/>
                <a:uLnTx/>
                <a:uFillTx/>
                <a:latin typeface="Calibri" panose="020F0502020204030204" pitchFamily="34" charset="0"/>
                <a:ea typeface="新細明體" pitchFamily="18" charset="-120"/>
                <a:cs typeface="+mn-cs"/>
              </a:rPr>
              <a:t>still not satisfactory</a:t>
            </a:r>
            <a:r>
              <a:rPr kumimoji="1" lang="en-US" altLang="zh-HK" sz="1400" b="0" i="0"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a:t>
            </a: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r>
              <a:rPr kumimoji="1" lang="en-US" altLang="zh-HK" sz="1400" b="0" i="0"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Secondly, </a:t>
            </a:r>
            <a:r>
              <a:rPr kumimoji="1" lang="en-US" altLang="zh-HK" sz="1400" b="0" i="0" u="none" strike="noStrike" kern="1200" cap="none" spc="0" normalizeH="0" baseline="0" noProof="0" dirty="0">
                <a:ln>
                  <a:noFill/>
                </a:ln>
                <a:solidFill>
                  <a:srgbClr val="FF0000"/>
                </a:solidFill>
                <a:effectLst/>
                <a:uLnTx/>
                <a:uFillTx/>
                <a:latin typeface="Calibri" panose="020F0502020204030204" pitchFamily="34" charset="0"/>
                <a:ea typeface="新細明體" pitchFamily="18" charset="-120"/>
                <a:cs typeface="+mn-cs"/>
              </a:rPr>
              <a:t>no NR-IQA algorithm </a:t>
            </a:r>
            <a:r>
              <a:rPr kumimoji="1" lang="en-US" altLang="zh-HK" sz="1400" b="0" i="0"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for 3D synthesized images has been proposed yet and in practical scenarios reference images are not available. So, NR-IQA algorithm is highly </a:t>
            </a:r>
            <a:r>
              <a:rPr kumimoji="1" lang="en-US" altLang="zh-HK" sz="1400" b="0" i="0" u="none" strike="noStrike" kern="1200" cap="none" spc="0" normalizeH="0" baseline="0" noProof="0" dirty="0">
                <a:ln>
                  <a:noFill/>
                </a:ln>
                <a:solidFill>
                  <a:srgbClr val="FF0000"/>
                </a:solidFill>
                <a:effectLst/>
                <a:uLnTx/>
                <a:uFillTx/>
                <a:latin typeface="Calibri" panose="020F0502020204030204" pitchFamily="34" charset="0"/>
                <a:ea typeface="新細明體" pitchFamily="18" charset="-120"/>
                <a:cs typeface="+mn-cs"/>
              </a:rPr>
              <a:t>preferred</a:t>
            </a:r>
            <a:r>
              <a:rPr kumimoji="1" lang="en-US" altLang="zh-HK" sz="1400" b="0" i="0"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 for 3D synthesized images.</a:t>
            </a:r>
            <a:endParaRPr kumimoji="1" lang="en-SG" altLang="zh-HK" sz="1400" b="0" i="0"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altLang="zh-HK" sz="1400" b="0" i="0"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Calibri" panose="020F0502020204030204" pitchFamily="34" charset="0"/>
              <a:ea typeface="新細明體"/>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Calibri" panose="020F0502020204030204" pitchFamily="34" charset="0"/>
              <a:ea typeface="新細明體"/>
              <a:cs typeface="+mn-cs"/>
            </a:endParaRPr>
          </a:p>
          <a:p>
            <a:pPr marL="0" marR="0" lvl="0" indent="0" algn="just" defTabSz="914400" rtl="0" eaLnBrk="1" fontAlgn="base" latinLnBrk="0" hangingPunct="1">
              <a:lnSpc>
                <a:spcPct val="100000"/>
              </a:lnSpc>
              <a:spcBef>
                <a:spcPct val="20000"/>
              </a:spcBef>
              <a:spcAft>
                <a:spcPct val="0"/>
              </a:spcAft>
              <a:buClrTx/>
              <a:buSzTx/>
              <a:buFontTx/>
              <a:buNone/>
              <a:tabLst/>
              <a:defRPr/>
            </a:pPr>
            <a:endParaRPr kumimoji="1" lang="en-US" sz="1400" b="0" i="0" u="none" strike="noStrike" kern="1200" cap="none" spc="0" normalizeH="0" baseline="0" noProof="0" dirty="0">
              <a:ln>
                <a:noFill/>
              </a:ln>
              <a:solidFill>
                <a:srgbClr val="000000"/>
              </a:solidFill>
              <a:effectLst/>
              <a:uLnTx/>
              <a:uFillTx/>
              <a:latin typeface="Calibri" panose="020F0502020204030204" pitchFamily="34" charset="0"/>
              <a:ea typeface="新細明體"/>
              <a:cs typeface="+mn-cs"/>
            </a:endParaRPr>
          </a:p>
        </p:txBody>
      </p:sp>
    </p:spTree>
    <p:extLst>
      <p:ext uri="{BB962C8B-B14F-4D97-AF65-F5344CB8AC3E}">
        <p14:creationId xmlns:p14="http://schemas.microsoft.com/office/powerpoint/2010/main" val="34448680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Issues with the existing IQA algorithms for 3D synthesized images</a:t>
            </a:r>
            <a:endParaRPr lang="en-SG" dirty="0">
              <a:solidFill>
                <a:schemeClr val="tx1"/>
              </a:solidFill>
            </a:endParaRPr>
          </a:p>
        </p:txBody>
      </p:sp>
      <p:sp>
        <p:nvSpPr>
          <p:cNvPr id="3" name="Content Placeholder 2"/>
          <p:cNvSpPr>
            <a:spLocks noGrp="1"/>
          </p:cNvSpPr>
          <p:nvPr>
            <p:ph idx="1"/>
          </p:nvPr>
        </p:nvSpPr>
        <p:spPr>
          <a:xfrm>
            <a:off x="467544" y="1268760"/>
            <a:ext cx="8424936" cy="4114800"/>
          </a:xfrm>
        </p:spPr>
        <p:txBody>
          <a:bodyPr/>
          <a:lstStyle/>
          <a:p>
            <a:pPr marL="0" indent="0" algn="just">
              <a:buNone/>
            </a:pPr>
            <a:r>
              <a:rPr lang="en-US" sz="1400" dirty="0"/>
              <a:t>The existing IQA algorithms designed for natural images are not able to catch geometrical distortions and perform poorly for 3D synthesized images.</a:t>
            </a:r>
            <a:endParaRPr lang="en-SG" sz="14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335" y="1887021"/>
            <a:ext cx="1584723" cy="118854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6130" y="1894536"/>
            <a:ext cx="1584723" cy="118854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19286" y="1890667"/>
            <a:ext cx="1595040" cy="119628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2759" y="1900317"/>
            <a:ext cx="1608678" cy="1206509"/>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79870" y="1885553"/>
            <a:ext cx="1608679" cy="1206509"/>
          </a:xfrm>
          <a:prstGeom prst="rect">
            <a:avLst/>
          </a:prstGeom>
        </p:spPr>
      </p:pic>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t="2578"/>
          <a:stretch/>
        </p:blipFill>
        <p:spPr>
          <a:xfrm>
            <a:off x="899592" y="3426434"/>
            <a:ext cx="3565595" cy="2605263"/>
          </a:xfrm>
          <a:prstGeom prst="rect">
            <a:avLst/>
          </a:prstGeom>
        </p:spPr>
      </p:pic>
      <p:sp>
        <p:nvSpPr>
          <p:cNvPr id="12" name="TextBox 11"/>
          <p:cNvSpPr txBox="1"/>
          <p:nvPr/>
        </p:nvSpPr>
        <p:spPr>
          <a:xfrm>
            <a:off x="299386" y="6130335"/>
            <a:ext cx="7940558" cy="400110"/>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[1]. A Mittal et al., “No-reference image quality assessment in the spatial domain,” </a:t>
            </a:r>
            <a:r>
              <a:rPr kumimoji="1" lang="en-SG" sz="10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IEEE Trans. Image Process.,</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vol. 21, no. 12, Dec. 2012.</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[2]. </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K. </a:t>
            </a:r>
            <a:r>
              <a:rPr kumimoji="1" lang="en-SG"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itchFamily="18" charset="-120"/>
                <a:cs typeface="+mn-cs"/>
              </a:rPr>
              <a:t>Gu</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et al., “Using free energy principle for blind image quality assessment,” </a:t>
            </a:r>
            <a:r>
              <a:rPr kumimoji="1" lang="en-SG" sz="10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IEEE Trans. on Multimedia,</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pp. 2015.</a:t>
            </a:r>
          </a:p>
        </p:txBody>
      </p:sp>
      <p:sp>
        <p:nvSpPr>
          <p:cNvPr id="11" name="TextBox 10"/>
          <p:cNvSpPr txBox="1"/>
          <p:nvPr/>
        </p:nvSpPr>
        <p:spPr>
          <a:xfrm>
            <a:off x="643988" y="3011771"/>
            <a:ext cx="816249"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MOS=1.0</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5" name="TextBox 14"/>
          <p:cNvSpPr txBox="1"/>
          <p:nvPr/>
        </p:nvSpPr>
        <p:spPr>
          <a:xfrm>
            <a:off x="2363534" y="3019286"/>
            <a:ext cx="797013"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MOS=2.7</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6" name="TextBox 15"/>
          <p:cNvSpPr txBox="1"/>
          <p:nvPr/>
        </p:nvSpPr>
        <p:spPr>
          <a:xfrm>
            <a:off x="4211481" y="3011287"/>
            <a:ext cx="797013"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MOS=3.2</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7" name="TextBox 16"/>
          <p:cNvSpPr txBox="1"/>
          <p:nvPr/>
        </p:nvSpPr>
        <p:spPr>
          <a:xfrm>
            <a:off x="6073932" y="3031370"/>
            <a:ext cx="797013"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MOS=3.9</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8" name="TextBox 17"/>
          <p:cNvSpPr txBox="1"/>
          <p:nvPr/>
        </p:nvSpPr>
        <p:spPr>
          <a:xfrm>
            <a:off x="7734562" y="3011287"/>
            <a:ext cx="797013"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MOS=4.2</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pic>
        <p:nvPicPr>
          <p:cNvPr id="21" name="Picture 20"/>
          <p:cNvPicPr>
            <a:picLocks noChangeAspect="1"/>
          </p:cNvPicPr>
          <p:nvPr/>
        </p:nvPicPr>
        <p:blipFill rotWithShape="1">
          <a:blip r:embed="rId9" cstate="print">
            <a:extLst>
              <a:ext uri="{28A0092B-C50C-407E-A947-70E740481C1C}">
                <a14:useLocalDpi xmlns:a14="http://schemas.microsoft.com/office/drawing/2010/main" val="0"/>
              </a:ext>
            </a:extLst>
          </a:blip>
          <a:srcRect t="3691"/>
          <a:stretch/>
        </p:blipFill>
        <p:spPr>
          <a:xfrm>
            <a:off x="4681832" y="3425276"/>
            <a:ext cx="3622983" cy="2616961"/>
          </a:xfrm>
          <a:prstGeom prst="rect">
            <a:avLst/>
          </a:prstGeom>
        </p:spPr>
      </p:pic>
    </p:spTree>
    <p:extLst>
      <p:ext uri="{BB962C8B-B14F-4D97-AF65-F5344CB8AC3E}">
        <p14:creationId xmlns:p14="http://schemas.microsoft.com/office/powerpoint/2010/main" val="26453365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Proposed Algorithm for 3D Synthesized Images</a:t>
            </a:r>
            <a:endParaRPr lang="en-SG" dirty="0">
              <a:solidFill>
                <a:schemeClr val="tx1"/>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290083"/>
            <a:ext cx="7772400" cy="1714850"/>
          </a:xfrm>
        </p:spPr>
      </p:pic>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
        <p:nvSpPr>
          <p:cNvPr id="6" name="TextBox 5"/>
          <p:cNvSpPr txBox="1"/>
          <p:nvPr/>
        </p:nvSpPr>
        <p:spPr>
          <a:xfrm>
            <a:off x="685800" y="3212976"/>
            <a:ext cx="7772400" cy="553998"/>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Quality perception by the human visual system. The left image is one typical DIBR-synthesized image under strong geometry distortion corruption. Via the human visual system (middle), the left DIBR-synthesized image can be classified into geometry distortion and non-geometry distortion regions, as illustrated in the right image.</a:t>
            </a:r>
          </a:p>
        </p:txBody>
      </p:sp>
      <p:sp>
        <p:nvSpPr>
          <p:cNvPr id="7" name="TextBox 6"/>
          <p:cNvSpPr txBox="1"/>
          <p:nvPr/>
        </p:nvSpPr>
        <p:spPr>
          <a:xfrm>
            <a:off x="685800" y="3821128"/>
            <a:ext cx="7128792" cy="307777"/>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With this view, we have used AR-modelling to estimate the residual errors:</a:t>
            </a:r>
            <a:endParaRPr kumimoji="1" lang="en-SG"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703" y="4269431"/>
            <a:ext cx="2505433" cy="35275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5413" y="4702809"/>
            <a:ext cx="2700723" cy="43313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5413" y="5168188"/>
            <a:ext cx="2196667" cy="380972"/>
          </a:xfrm>
          <a:prstGeom prst="rect">
            <a:avLst/>
          </a:prstGeom>
        </p:spPr>
      </p:pic>
      <p:sp>
        <p:nvSpPr>
          <p:cNvPr id="3" name="TextBox 2"/>
          <p:cNvSpPr txBox="1"/>
          <p:nvPr/>
        </p:nvSpPr>
        <p:spPr>
          <a:xfrm>
            <a:off x="6300192" y="4726987"/>
            <a:ext cx="179247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Ordinary least squares</a:t>
            </a:r>
          </a:p>
        </p:txBody>
      </p:sp>
      <p:cxnSp>
        <p:nvCxnSpPr>
          <p:cNvPr id="12" name="Straight Arrow Connector 11"/>
          <p:cNvCxnSpPr/>
          <p:nvPr/>
        </p:nvCxnSpPr>
        <p:spPr bwMode="auto">
          <a:xfrm flipH="1">
            <a:off x="5724128" y="4880876"/>
            <a:ext cx="648072" cy="385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55213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Proposed Algorithm for 3D Synthesized Images</a:t>
            </a:r>
            <a:endParaRPr lang="en-SG" dirty="0">
              <a:solidFill>
                <a:schemeClr val="tx1"/>
              </a:solidFill>
            </a:endParaRP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03442" y="1412776"/>
            <a:ext cx="3936437" cy="2952328"/>
          </a:xfrm>
        </p:spPr>
      </p:pic>
      <p:sp>
        <p:nvSpPr>
          <p:cNvPr id="4" name="Slide Number Placeholder 3"/>
          <p:cNvSpPr>
            <a:spLocks noGrp="1"/>
          </p:cNvSpPr>
          <p:nvPr>
            <p:ph type="sldNum" sz="quarter" idx="12"/>
          </p:nvPr>
        </p:nvSpPr>
        <p:spPr>
          <a:xfrm>
            <a:off x="6723741" y="6277726"/>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US" altLang="zh-TW" sz="14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2918" y="4814317"/>
            <a:ext cx="1142857" cy="1095238"/>
          </a:xfrm>
          <a:prstGeom prst="rect">
            <a:avLst/>
          </a:prstGeom>
          <a:ln w="19050">
            <a:solidFill>
              <a:srgbClr val="E2A184"/>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187" y="4814317"/>
            <a:ext cx="1142857" cy="1095238"/>
          </a:xfrm>
          <a:prstGeom prst="rect">
            <a:avLst/>
          </a:prstGeom>
          <a:ln w="19050">
            <a:solidFill>
              <a:srgbClr val="92D050"/>
            </a:solidFill>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008" y="4814317"/>
            <a:ext cx="1142857" cy="1095238"/>
          </a:xfrm>
          <a:prstGeom prst="rect">
            <a:avLst/>
          </a:prstGeom>
          <a:ln w="19050">
            <a:solidFill>
              <a:srgbClr val="FFC000"/>
            </a:solidFill>
          </a:ln>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6277" y="4814317"/>
            <a:ext cx="1142857" cy="1095238"/>
          </a:xfrm>
          <a:prstGeom prst="rect">
            <a:avLst/>
          </a:prstGeom>
          <a:ln w="19050">
            <a:solidFill>
              <a:schemeClr val="accent2">
                <a:lumMod val="60000"/>
                <a:lumOff val="40000"/>
              </a:schemeClr>
            </a:solidFill>
          </a:ln>
        </p:spPr>
      </p:pic>
      <p:sp>
        <p:nvSpPr>
          <p:cNvPr id="11" name="TextBox 10"/>
          <p:cNvSpPr txBox="1"/>
          <p:nvPr/>
        </p:nvSpPr>
        <p:spPr>
          <a:xfrm>
            <a:off x="4597524" y="4365104"/>
            <a:ext cx="328936"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(a)</a:t>
            </a:r>
            <a:endPar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3" name="TextBox 2"/>
          <p:cNvSpPr txBox="1"/>
          <p:nvPr/>
        </p:nvSpPr>
        <p:spPr>
          <a:xfrm>
            <a:off x="996268" y="5092350"/>
            <a:ext cx="107112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Histogram of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Smooth patch</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7" name="TextBox 16"/>
          <p:cNvSpPr txBox="1"/>
          <p:nvPr/>
        </p:nvSpPr>
        <p:spPr>
          <a:xfrm>
            <a:off x="3411051" y="5909555"/>
            <a:ext cx="107112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Histogram of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Texture patch</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8" name="TextBox 17"/>
          <p:cNvSpPr txBox="1"/>
          <p:nvPr/>
        </p:nvSpPr>
        <p:spPr>
          <a:xfrm>
            <a:off x="4644008" y="5918685"/>
            <a:ext cx="1071127"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Histogram of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Edge patch</a:t>
            </a:r>
            <a:endParaRPr kumimoji="1" lang="en-SG" sz="12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9" name="TextBox 18"/>
          <p:cNvSpPr txBox="1"/>
          <p:nvPr/>
        </p:nvSpPr>
        <p:spPr>
          <a:xfrm>
            <a:off x="7188546" y="4953851"/>
            <a:ext cx="1315359" cy="60016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1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Histogram of Patch with geometrical distortions</a:t>
            </a:r>
            <a:endParaRPr kumimoji="1" lang="en-SG" sz="11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Tree>
    <p:extLst>
      <p:ext uri="{BB962C8B-B14F-4D97-AF65-F5344CB8AC3E}">
        <p14:creationId xmlns:p14="http://schemas.microsoft.com/office/powerpoint/2010/main" val="1640076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9556"/>
            <a:ext cx="8763000" cy="831044"/>
          </a:xfrm>
        </p:spPr>
        <p:txBody>
          <a:bodyPr/>
          <a:lstStyle/>
          <a:p>
            <a:r>
              <a:rPr lang="en-US" sz="3200" i="1" dirty="0">
                <a:solidFill>
                  <a:schemeClr val="tx1"/>
                </a:solidFill>
                <a:effectLst>
                  <a:outerShdw blurRad="38100" dist="38100" dir="2700000" algn="tl">
                    <a:srgbClr val="000000">
                      <a:alpha val="43137"/>
                    </a:srgbClr>
                  </a:outerShdw>
                </a:effectLst>
              </a:rPr>
              <a:t>P4. Proposed Algorithm for 3D Synthesized Images</a:t>
            </a:r>
            <a:endParaRPr lang="en-SG" dirty="0">
              <a:solidFill>
                <a:schemeClr val="tx1"/>
              </a:solidFill>
            </a:endParaRPr>
          </a:p>
        </p:txBody>
      </p:sp>
      <p:sp>
        <p:nvSpPr>
          <p:cNvPr id="3" name="Content Placeholder 2"/>
          <p:cNvSpPr>
            <a:spLocks noGrp="1"/>
          </p:cNvSpPr>
          <p:nvPr>
            <p:ph idx="1"/>
          </p:nvPr>
        </p:nvSpPr>
        <p:spPr>
          <a:xfrm>
            <a:off x="661417" y="1340768"/>
            <a:ext cx="7772400" cy="4114800"/>
          </a:xfrm>
        </p:spPr>
        <p:txBody>
          <a:bodyPr/>
          <a:lstStyle/>
          <a:p>
            <a:pPr>
              <a:buFont typeface="Wingdings" panose="05000000000000000000" pitchFamily="2" charset="2"/>
              <a:buChar char="Ø"/>
            </a:pPr>
            <a:r>
              <a:rPr lang="en-US" sz="1400" dirty="0"/>
              <a:t>The free-energy principle can effortlessly highlight the geometrical distortions. We </a:t>
            </a:r>
            <a:r>
              <a:rPr lang="en-US" sz="1400" dirty="0" err="1"/>
              <a:t>binarize</a:t>
            </a:r>
            <a:r>
              <a:rPr lang="en-US" sz="1400" dirty="0"/>
              <a:t> the error maps as:</a:t>
            </a:r>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a:p>
          <a:p>
            <a:pPr>
              <a:buFont typeface="Wingdings" panose="05000000000000000000" pitchFamily="2" charset="2"/>
              <a:buChar char="Ø"/>
            </a:pPr>
            <a:r>
              <a:rPr lang="en-US" sz="1400" dirty="0"/>
              <a:t>The final quality score is calculated using the distance between the error map of distorted and reference image [1], as: </a:t>
            </a:r>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a:p>
          <a:p>
            <a:pPr>
              <a:buFont typeface="Wingdings" panose="05000000000000000000" pitchFamily="2" charset="2"/>
              <a:buChar char="Ø"/>
            </a:pPr>
            <a:r>
              <a:rPr lang="en-US" sz="1400" dirty="0"/>
              <a:t>Here </a:t>
            </a:r>
            <a:r>
              <a:rPr lang="en-SG" sz="1400" i="1" dirty="0"/>
              <a:t>M</a:t>
            </a:r>
            <a:r>
              <a:rPr lang="en-SG" sz="1400" i="1" baseline="-25000" dirty="0"/>
              <a:t>r  </a:t>
            </a:r>
            <a:r>
              <a:rPr lang="en-SG" sz="1400" dirty="0"/>
              <a:t>is a</a:t>
            </a:r>
            <a:r>
              <a:rPr lang="en-SG" sz="1400" i="1" dirty="0"/>
              <a:t> </a:t>
            </a:r>
            <a:r>
              <a:rPr lang="en-SG" sz="1400" dirty="0"/>
              <a:t>binary map of the reference image, in which we can assume that all the values in it are unit. Quality score is simplified as: </a:t>
            </a:r>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a:p>
          <a:p>
            <a:pPr>
              <a:buFont typeface="Wingdings" panose="05000000000000000000" pitchFamily="2" charset="2"/>
              <a:buChar char="Ø"/>
            </a:pPr>
            <a:r>
              <a:rPr lang="en-US" sz="1400" dirty="0"/>
              <a:t>The binary map of the distorted image can be divided into regions with geometric distortions and without geometric distortions as: </a:t>
            </a:r>
            <a:endParaRPr lang="en-SG" sz="1400" dirty="0"/>
          </a:p>
          <a:p>
            <a:pPr>
              <a:buFont typeface="Wingdings" panose="05000000000000000000" pitchFamily="2" charset="2"/>
              <a:buChar char="Ø"/>
            </a:pPr>
            <a:endParaRPr lang="en-SG" sz="14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1916832"/>
            <a:ext cx="2543818" cy="56113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762"/>
          <a:stretch/>
        </p:blipFill>
        <p:spPr>
          <a:xfrm>
            <a:off x="2681434" y="3098043"/>
            <a:ext cx="2880319" cy="60024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4171" y="4318367"/>
            <a:ext cx="2825966" cy="769542"/>
          </a:xfrm>
          <a:prstGeom prst="rect">
            <a:avLst/>
          </a:prstGeom>
        </p:spPr>
      </p:pic>
      <p:sp>
        <p:nvSpPr>
          <p:cNvPr id="9" name="Rectangle 8"/>
          <p:cNvSpPr/>
          <p:nvPr/>
        </p:nvSpPr>
        <p:spPr>
          <a:xfrm>
            <a:off x="661418" y="6134151"/>
            <a:ext cx="7510982" cy="246221"/>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[1]. Z. Wang et al., “Image quality assessment: from error visibility to structural similarity,” </a:t>
            </a:r>
            <a:r>
              <a:rPr kumimoji="1" lang="en-SG" sz="10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IEEE Trans. on Image Processing</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2004.</a:t>
            </a:r>
          </a:p>
        </p:txBody>
      </p:sp>
    </p:spTree>
    <p:extLst>
      <p:ext uri="{BB962C8B-B14F-4D97-AF65-F5344CB8AC3E}">
        <p14:creationId xmlns:p14="http://schemas.microsoft.com/office/powerpoint/2010/main" val="3515691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sz="3200" i="1" dirty="0">
                <a:solidFill>
                  <a:schemeClr val="tx1"/>
                </a:solidFill>
                <a:effectLst>
                  <a:outerShdw blurRad="38100" dist="38100" dir="2700000" algn="tl">
                    <a:srgbClr val="000000">
                      <a:alpha val="43137"/>
                    </a:srgbClr>
                  </a:outerShdw>
                </a:effectLst>
              </a:rPr>
              <a:t>Introduction: Image Quality Assessment</a:t>
            </a: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pPr marL="0" indent="0">
              <a:buNone/>
            </a:pPr>
            <a:r>
              <a:rPr lang="en-US" sz="2000" dirty="0"/>
              <a:t>Two approaches </a:t>
            </a:r>
          </a:p>
          <a:p>
            <a:pPr marL="514350" lvl="1" indent="0">
              <a:buNone/>
            </a:pPr>
            <a:r>
              <a:rPr lang="en-US" sz="1600" dirty="0"/>
              <a:t> Subjective evaluation</a:t>
            </a:r>
          </a:p>
          <a:p>
            <a:pPr lvl="2">
              <a:buFont typeface="Wingdings" panose="05000000000000000000" pitchFamily="2" charset="2"/>
              <a:buChar char="Ø"/>
            </a:pPr>
            <a:r>
              <a:rPr lang="en-US" sz="1600" dirty="0"/>
              <a:t>Most Reliable</a:t>
            </a:r>
          </a:p>
          <a:p>
            <a:pPr lvl="2">
              <a:buFont typeface="Wingdings" panose="05000000000000000000" pitchFamily="2" charset="2"/>
              <a:buChar char="Ø"/>
            </a:pPr>
            <a:r>
              <a:rPr lang="en-US" sz="1600" dirty="0"/>
              <a:t>Time-consuming, laborious, viewer-dependent, impractical in real-world scenarios. </a:t>
            </a:r>
          </a:p>
          <a:p>
            <a:pPr marL="514350" lvl="1" indent="0">
              <a:buNone/>
            </a:pPr>
            <a:r>
              <a:rPr lang="en-US" sz="1600" dirty="0"/>
              <a:t>Objective evaluation</a:t>
            </a:r>
          </a:p>
          <a:p>
            <a:pPr lvl="2">
              <a:buFont typeface="Wingdings" panose="05000000000000000000" pitchFamily="2" charset="2"/>
              <a:buChar char="Ø"/>
            </a:pPr>
            <a:r>
              <a:rPr lang="en-US" sz="1600" dirty="0"/>
              <a:t>Full-Reference </a:t>
            </a:r>
            <a:r>
              <a:rPr lang="en-US" sz="1600" dirty="0">
                <a:solidFill>
                  <a:srgbClr val="FF0000"/>
                </a:solidFill>
              </a:rPr>
              <a:t>(FR)</a:t>
            </a:r>
            <a:r>
              <a:rPr lang="en-US" sz="1600" dirty="0"/>
              <a:t>- requires complete information about the reference image</a:t>
            </a:r>
          </a:p>
          <a:p>
            <a:pPr lvl="2">
              <a:buFont typeface="Wingdings" panose="05000000000000000000" pitchFamily="2" charset="2"/>
              <a:buChar char="Ø"/>
            </a:pPr>
            <a:r>
              <a:rPr lang="en-US" sz="1600" dirty="0"/>
              <a:t>Reduced-Reference </a:t>
            </a:r>
            <a:r>
              <a:rPr lang="en-US" sz="1600" dirty="0">
                <a:solidFill>
                  <a:srgbClr val="FF0000"/>
                </a:solidFill>
              </a:rPr>
              <a:t>(RR)</a:t>
            </a:r>
            <a:r>
              <a:rPr lang="en-US" sz="1600" dirty="0"/>
              <a:t>- requires some information about the reference image</a:t>
            </a:r>
          </a:p>
          <a:p>
            <a:pPr lvl="2">
              <a:buFont typeface="Wingdings" panose="05000000000000000000" pitchFamily="2" charset="2"/>
              <a:buChar char="Ø"/>
            </a:pPr>
            <a:r>
              <a:rPr lang="en-US" sz="1600" dirty="0"/>
              <a:t>No-Reference </a:t>
            </a:r>
            <a:r>
              <a:rPr lang="en-US" sz="1600" dirty="0">
                <a:solidFill>
                  <a:srgbClr val="FF0000"/>
                </a:solidFill>
              </a:rPr>
              <a:t>(NR)</a:t>
            </a:r>
            <a:r>
              <a:rPr lang="en-US" sz="1600" dirty="0"/>
              <a:t>- no other information is requires.</a:t>
            </a:r>
          </a:p>
          <a:p>
            <a:pPr lvl="2">
              <a:buFont typeface="Wingdings" panose="05000000000000000000" pitchFamily="2" charset="2"/>
              <a:buChar char="Ø"/>
            </a:pPr>
            <a:endParaRPr lang="en-US" sz="1600" dirty="0"/>
          </a:p>
          <a:p>
            <a:pPr marL="0" indent="0">
              <a:buNone/>
            </a:pPr>
            <a:r>
              <a:rPr lang="en-US" sz="1600" dirty="0"/>
              <a:t>These IQA metrics are useful in following scenarios, such as</a:t>
            </a:r>
          </a:p>
          <a:p>
            <a:pPr>
              <a:buAutoNum type="arabicPeriod"/>
            </a:pPr>
            <a:r>
              <a:rPr lang="en-US" sz="1600" dirty="0"/>
              <a:t>Matches with human vision and eliminate the need of subjective testing.</a:t>
            </a:r>
          </a:p>
          <a:p>
            <a:pPr>
              <a:buAutoNum type="arabicPeriod"/>
            </a:pPr>
            <a:r>
              <a:rPr lang="en-US" sz="1600" dirty="0"/>
              <a:t>Quality monitoring and enhancing quality of experience (</a:t>
            </a:r>
            <a:r>
              <a:rPr lang="en-US" sz="1600" dirty="0" err="1"/>
              <a:t>QoE</a:t>
            </a:r>
            <a:r>
              <a:rPr lang="en-US" sz="1600" dirty="0"/>
              <a:t>).</a:t>
            </a:r>
          </a:p>
          <a:p>
            <a:pPr>
              <a:buAutoNum type="arabicPeriod"/>
            </a:pPr>
            <a:r>
              <a:rPr lang="en-US" sz="1600" dirty="0"/>
              <a:t>Achieve better image/video reconstruction accuracy.</a:t>
            </a: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solidFill>
                  <a:srgbClr val="000000"/>
                </a:solidFill>
              </a:rPr>
              <a:pPr/>
              <a:t>5</a:t>
            </a:fld>
            <a:endParaRPr lang="en-US" altLang="zh-TW" dirty="0">
              <a:solidFill>
                <a:srgbClr val="000000"/>
              </a:solidFill>
            </a:endParaRPr>
          </a:p>
        </p:txBody>
      </p:sp>
    </p:spTree>
    <p:extLst>
      <p:ext uri="{BB962C8B-B14F-4D97-AF65-F5344CB8AC3E}">
        <p14:creationId xmlns:p14="http://schemas.microsoft.com/office/powerpoint/2010/main" val="1020136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Proposed Algorithm for 3D Synthesized Images</a:t>
            </a:r>
            <a:endParaRPr lang="en-SG" dirty="0">
              <a:solidFill>
                <a:schemeClr val="tx1"/>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1556792"/>
            <a:ext cx="3600400" cy="704841"/>
          </a:xfrm>
        </p:spPr>
      </p:pic>
      <p:sp>
        <p:nvSpPr>
          <p:cNvPr id="8" name="TextBox 7"/>
          <p:cNvSpPr txBox="1"/>
          <p:nvPr/>
        </p:nvSpPr>
        <p:spPr>
          <a:xfrm>
            <a:off x="742578" y="2420888"/>
            <a:ext cx="7939690" cy="3216265"/>
          </a:xfrm>
          <a:prstGeom prst="rect">
            <a:avLst/>
          </a:prstGeom>
          <a:noFill/>
        </p:spPr>
        <p:txBody>
          <a:bodyPr wrap="square" rtlCol="0">
            <a:spAutoFit/>
          </a:bodyPr>
          <a:lstStyle/>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All the values in </a:t>
            </a:r>
            <a:r>
              <a:rPr kumimoji="1" lang="en-SG" sz="14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L</a:t>
            </a:r>
            <a:r>
              <a:rPr kumimoji="1" lang="en-SG" sz="1400" b="0" i="1" u="none" strike="noStrike" kern="1200" cap="none" spc="0" normalizeH="0" baseline="-25000" noProof="0" dirty="0">
                <a:ln>
                  <a:noFill/>
                </a:ln>
                <a:solidFill>
                  <a:srgbClr val="000000"/>
                </a:solidFill>
                <a:effectLst/>
                <a:uLnTx/>
                <a:uFillTx/>
                <a:latin typeface="Times New Roman" panose="02020603050405020304" pitchFamily="18" charset="0"/>
                <a:ea typeface="新細明體" pitchFamily="18" charset="-120"/>
                <a:cs typeface="+mn-cs"/>
              </a:rPr>
              <a:t>0</a:t>
            </a:r>
            <a:r>
              <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region are zero, as error values are greater than the threshold </a:t>
            </a:r>
            <a:r>
              <a:rPr kumimoji="1" lang="en-SG" sz="1400" b="0" i="1" u="none" strike="noStrike" kern="1200" cap="none" spc="0" normalizeH="0" baseline="0" noProof="0" dirty="0" err="1">
                <a:ln>
                  <a:noFill/>
                </a:ln>
                <a:solidFill>
                  <a:srgbClr val="000000"/>
                </a:solidFill>
                <a:effectLst/>
                <a:uLnTx/>
                <a:uFillTx/>
                <a:latin typeface="Times New Roman" panose="02020603050405020304" pitchFamily="18" charset="0"/>
                <a:ea typeface="新細明體" pitchFamily="18" charset="-120"/>
                <a:cs typeface="+mn-cs"/>
              </a:rPr>
              <a:t>ϒ</a:t>
            </a:r>
            <a:r>
              <a:rPr kumimoji="1" lang="en-SG" sz="1400" b="0" i="1" u="none" strike="noStrike" kern="1200" cap="none" spc="0" normalizeH="0" baseline="-25000" noProof="0" dirty="0" err="1">
                <a:ln>
                  <a:noFill/>
                </a:ln>
                <a:solidFill>
                  <a:srgbClr val="000000"/>
                </a:solidFill>
                <a:effectLst/>
                <a:uLnTx/>
                <a:uFillTx/>
                <a:latin typeface="Times New Roman" panose="02020603050405020304" pitchFamily="18" charset="0"/>
                <a:ea typeface="新細明體" pitchFamily="18" charset="-120"/>
                <a:cs typeface="+mn-cs"/>
              </a:rPr>
              <a:t>t</a:t>
            </a:r>
            <a:r>
              <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So , finally, quality score is obtained as: </a:t>
            </a:r>
          </a:p>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Ø"/>
              <a:tabLst/>
              <a:defRPr/>
            </a:pPr>
            <a:endPar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a:p>
            <a:pPr marL="285750" marR="0" lvl="0" indent="-285750" algn="just" defTabSz="914400" rtl="0" eaLnBrk="1" fontAlgn="base" latinLnBrk="0" hangingPunct="1">
              <a:lnSpc>
                <a:spcPct val="150000"/>
              </a:lnSpc>
              <a:spcBef>
                <a:spcPct val="0"/>
              </a:spcBef>
              <a:spcAft>
                <a:spcPct val="0"/>
              </a:spcAft>
              <a:buClrTx/>
              <a:buSzTx/>
              <a:buFont typeface="Wingdings" panose="05000000000000000000" pitchFamily="2" charset="2"/>
              <a:buChar char="Ø"/>
              <a:tabLst/>
              <a:defRPr/>
            </a:pPr>
            <a:r>
              <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The quality score can be readily solved as the ratio of </a:t>
            </a:r>
            <a:r>
              <a:rPr kumimoji="1" lang="en-US"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itchFamily="18" charset="-120"/>
                <a:cs typeface="+mn-cs"/>
              </a:rPr>
              <a:t>number of pixels in the non-geometry distorted regions</a:t>
            </a:r>
            <a:r>
              <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and the </a:t>
            </a:r>
            <a:r>
              <a:rPr kumimoji="1" lang="en-US"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itchFamily="18" charset="-120"/>
                <a:cs typeface="+mn-cs"/>
              </a:rPr>
              <a:t>total number of pixels</a:t>
            </a:r>
            <a:r>
              <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in the 3D synthesized image.</a:t>
            </a:r>
          </a:p>
          <a:p>
            <a:pPr marL="285750" marR="0" lvl="0" indent="-285750" algn="just" defTabSz="914400" rtl="0" eaLnBrk="1" fontAlgn="base" latinLnBrk="0" hangingPunct="1">
              <a:lnSpc>
                <a:spcPct val="150000"/>
              </a:lnSpc>
              <a:spcBef>
                <a:spcPct val="0"/>
              </a:spcBef>
              <a:spcAft>
                <a:spcPct val="0"/>
              </a:spcAft>
              <a:buClrTx/>
              <a:buSzTx/>
              <a:buFont typeface="Wingdings" panose="05000000000000000000" pitchFamily="2" charset="2"/>
              <a:buChar char="Ø"/>
              <a:tabLst/>
              <a:defRPr/>
            </a:pPr>
            <a:r>
              <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Proposed algorithm </a:t>
            </a:r>
            <a:r>
              <a:rPr kumimoji="1" lang="en-US" sz="1400" b="0" i="0" u="none" strike="noStrike" kern="1200" cap="none" spc="0" normalizeH="0" baseline="0" noProof="0" dirty="0">
                <a:ln>
                  <a:noFill/>
                </a:ln>
                <a:solidFill>
                  <a:srgbClr val="FF0000"/>
                </a:solidFill>
                <a:effectLst/>
                <a:uLnTx/>
                <a:uFillTx/>
                <a:latin typeface="Times New Roman" panose="02020603050405020304" pitchFamily="18" charset="0"/>
                <a:ea typeface="新細明體" pitchFamily="18" charset="-120"/>
                <a:cs typeface="+mn-cs"/>
              </a:rPr>
              <a:t>does not require to have any information</a:t>
            </a:r>
            <a:r>
              <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about the reference image, so our proposed algorithm is completely blind/reference-less.</a:t>
            </a:r>
          </a:p>
          <a:p>
            <a:pPr marL="285750" marR="0" lvl="0" indent="-285750" algn="just" defTabSz="914400" rtl="0" eaLnBrk="1" fontAlgn="base" latinLnBrk="0" hangingPunct="1">
              <a:lnSpc>
                <a:spcPct val="150000"/>
              </a:lnSpc>
              <a:spcBef>
                <a:spcPct val="0"/>
              </a:spcBef>
              <a:spcAft>
                <a:spcPct val="0"/>
              </a:spcAft>
              <a:buClrTx/>
              <a:buSzTx/>
              <a:buFont typeface="Wingdings" panose="05000000000000000000" pitchFamily="2" charset="2"/>
              <a:buChar char="Ø"/>
              <a:tabLst/>
              <a:defRPr/>
            </a:pPr>
            <a:r>
              <a:rPr kumimoji="1" 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The 3D synthesized images have a higher quality when score is close to one. </a:t>
            </a:r>
            <a:endParaRPr kumimoji="1" lang="en-SG"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601" y="2994336"/>
            <a:ext cx="2902073" cy="873102"/>
          </a:xfrm>
          <a:prstGeom prst="rect">
            <a:avLst/>
          </a:prstGeom>
        </p:spPr>
      </p:pic>
      <p:sp>
        <p:nvSpPr>
          <p:cNvPr id="3" name="Rectangle 2"/>
          <p:cNvSpPr/>
          <p:nvPr/>
        </p:nvSpPr>
        <p:spPr bwMode="auto">
          <a:xfrm>
            <a:off x="971600" y="3501008"/>
            <a:ext cx="648072" cy="432048"/>
          </a:xfrm>
          <a:prstGeom prst="rect">
            <a:avLst/>
          </a:prstGeom>
          <a:no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Tree>
    <p:extLst>
      <p:ext uri="{BB962C8B-B14F-4D97-AF65-F5344CB8AC3E}">
        <p14:creationId xmlns:p14="http://schemas.microsoft.com/office/powerpoint/2010/main" val="5048809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Experimental Results</a:t>
            </a:r>
            <a:endParaRPr lang="en-SG" dirty="0">
              <a:solidFill>
                <a:schemeClr val="tx1"/>
              </a:solidFill>
            </a:endParaRPr>
          </a:p>
        </p:txBody>
      </p:sp>
      <p:sp>
        <p:nvSpPr>
          <p:cNvPr id="4" name="Slide Number Placeholder 3"/>
          <p:cNvSpPr>
            <a:spLocks noGrp="1"/>
          </p:cNvSpPr>
          <p:nvPr>
            <p:ph type="sldNum" sz="quarter" idx="12"/>
          </p:nvPr>
        </p:nvSpPr>
        <p:spPr>
          <a:xfrm>
            <a:off x="6584657" y="6159100"/>
            <a:ext cx="1905000" cy="45720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1" lang="en-US" altLang="zh-TW" sz="14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
        <p:nvSpPr>
          <p:cNvPr id="6" name="TextBox 5"/>
          <p:cNvSpPr txBox="1"/>
          <p:nvPr/>
        </p:nvSpPr>
        <p:spPr>
          <a:xfrm>
            <a:off x="1178329" y="905689"/>
            <a:ext cx="7309545" cy="276999"/>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2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Performance comparison of the proposed algorithm with recently developed metrics.</a:t>
            </a:r>
          </a:p>
        </p:txBody>
      </p:sp>
      <p:sp>
        <p:nvSpPr>
          <p:cNvPr id="9" name="Cloud Callout 8"/>
          <p:cNvSpPr/>
          <p:nvPr/>
        </p:nvSpPr>
        <p:spPr bwMode="auto">
          <a:xfrm>
            <a:off x="6956648" y="3750773"/>
            <a:ext cx="2187352" cy="2044780"/>
          </a:xfrm>
          <a:prstGeom prst="cloudCallout">
            <a:avLst/>
          </a:prstGeom>
          <a:solidFill>
            <a:schemeClr val="accent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The proposed algorithm is able to achieve best performance till today for 3D synthesized images and moreover, proposed algorithm is no-reference in nature..</a:t>
            </a:r>
            <a:endParaRPr kumimoji="1" lang="en-SG" sz="105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8" name="TextBox 17"/>
          <p:cNvSpPr txBox="1"/>
          <p:nvPr/>
        </p:nvSpPr>
        <p:spPr>
          <a:xfrm>
            <a:off x="4671" y="2107263"/>
            <a:ext cx="1344452" cy="43088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1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FR for Natural Images</a:t>
            </a:r>
            <a:endParaRPr kumimoji="1" lang="en-SG" sz="11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endParaRPr>
          </a:p>
        </p:txBody>
      </p:sp>
      <p:sp>
        <p:nvSpPr>
          <p:cNvPr id="19" name="TextBox 18"/>
          <p:cNvSpPr txBox="1"/>
          <p:nvPr/>
        </p:nvSpPr>
        <p:spPr>
          <a:xfrm>
            <a:off x="4671" y="3678428"/>
            <a:ext cx="1344452" cy="43088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1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RR for Natural Images</a:t>
            </a:r>
            <a:endParaRPr kumimoji="1" lang="en-SG" sz="11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endParaRPr>
          </a:p>
        </p:txBody>
      </p:sp>
      <p:sp>
        <p:nvSpPr>
          <p:cNvPr id="20" name="TextBox 19"/>
          <p:cNvSpPr txBox="1"/>
          <p:nvPr/>
        </p:nvSpPr>
        <p:spPr>
          <a:xfrm>
            <a:off x="18336" y="4581588"/>
            <a:ext cx="1344452" cy="43088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1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NR for Natural Images</a:t>
            </a:r>
            <a:endParaRPr kumimoji="1" lang="en-SG" sz="11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endParaRPr>
          </a:p>
        </p:txBody>
      </p:sp>
      <p:sp>
        <p:nvSpPr>
          <p:cNvPr id="21" name="TextBox 20"/>
          <p:cNvSpPr txBox="1"/>
          <p:nvPr/>
        </p:nvSpPr>
        <p:spPr>
          <a:xfrm>
            <a:off x="0" y="5389055"/>
            <a:ext cx="1344452" cy="43088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sz="11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FR for 3D Synthesized Images</a:t>
            </a:r>
            <a:endParaRPr kumimoji="1" lang="en-SG" sz="11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2004" y="1129799"/>
            <a:ext cx="5450745" cy="5235183"/>
          </a:xfrm>
        </p:spPr>
      </p:pic>
      <p:sp>
        <p:nvSpPr>
          <p:cNvPr id="22" name="Rectangle 21"/>
          <p:cNvSpPr/>
          <p:nvPr/>
        </p:nvSpPr>
        <p:spPr bwMode="auto">
          <a:xfrm>
            <a:off x="1162999" y="1473224"/>
            <a:ext cx="5528690" cy="1890033"/>
          </a:xfrm>
          <a:prstGeom prst="rect">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SG"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23" name="Rectangle 22"/>
          <p:cNvSpPr/>
          <p:nvPr/>
        </p:nvSpPr>
        <p:spPr bwMode="auto">
          <a:xfrm>
            <a:off x="1144802" y="3413027"/>
            <a:ext cx="5528690" cy="860271"/>
          </a:xfrm>
          <a:prstGeom prst="rect">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SG"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24" name="Rectangle 23"/>
          <p:cNvSpPr/>
          <p:nvPr/>
        </p:nvSpPr>
        <p:spPr bwMode="auto">
          <a:xfrm>
            <a:off x="1145023" y="4323068"/>
            <a:ext cx="5524705" cy="844573"/>
          </a:xfrm>
          <a:prstGeom prst="rect">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SG"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25" name="Rectangle 24"/>
          <p:cNvSpPr/>
          <p:nvPr/>
        </p:nvSpPr>
        <p:spPr bwMode="auto">
          <a:xfrm>
            <a:off x="1145023" y="5156783"/>
            <a:ext cx="5524704" cy="885735"/>
          </a:xfrm>
          <a:prstGeom prst="rect">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SG"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cxnSp>
        <p:nvCxnSpPr>
          <p:cNvPr id="12" name="Straight Arrow Connector 11"/>
          <p:cNvCxnSpPr/>
          <p:nvPr/>
        </p:nvCxnSpPr>
        <p:spPr bwMode="auto">
          <a:xfrm flipH="1">
            <a:off x="6380584" y="5835296"/>
            <a:ext cx="1296144" cy="276944"/>
          </a:xfrm>
          <a:prstGeom prst="straightConnector1">
            <a:avLst/>
          </a:prstGeom>
          <a:solidFill>
            <a:schemeClr val="accent1"/>
          </a:solidFill>
          <a:ln w="1905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Rectangle 2"/>
          <p:cNvSpPr/>
          <p:nvPr/>
        </p:nvSpPr>
        <p:spPr bwMode="auto">
          <a:xfrm>
            <a:off x="2322265" y="5389055"/>
            <a:ext cx="432048" cy="144016"/>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4245559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19" grpId="0"/>
      <p:bldP spid="20" grpId="0"/>
      <p:bldP spid="21" grpId="0"/>
      <p:bldP spid="22" grpId="0" animBg="1"/>
      <p:bldP spid="23" grpId="0" animBg="1"/>
      <p:bldP spid="24" grpId="0" animBg="1"/>
      <p:bldP spid="2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P4. Experimental Results</a:t>
            </a:r>
            <a:endParaRPr lang="en-SG" dirty="0">
              <a:solidFill>
                <a:schemeClr val="tx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504" y="1268760"/>
            <a:ext cx="4563968" cy="3600400"/>
          </a:xfrm>
        </p:spPr>
      </p:pic>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
        <p:nvSpPr>
          <p:cNvPr id="6" name="TextBox 5"/>
          <p:cNvSpPr txBox="1"/>
          <p:nvPr/>
        </p:nvSpPr>
        <p:spPr>
          <a:xfrm>
            <a:off x="228600" y="4850093"/>
            <a:ext cx="460432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SG" sz="12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Performance dependency of the proposed APT metric with the changing</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SG" sz="12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thresholds (</a:t>
            </a:r>
            <a:r>
              <a:rPr kumimoji="1" lang="en-SG" sz="1200" b="0" i="1" u="none" strike="noStrike" kern="1200" cap="none" spc="0" normalizeH="0" baseline="0" noProof="0" dirty="0" err="1">
                <a:ln>
                  <a:noFill/>
                </a:ln>
                <a:solidFill>
                  <a:srgbClr val="000000"/>
                </a:solidFill>
                <a:effectLst/>
                <a:uLnTx/>
                <a:uFillTx/>
                <a:latin typeface="Calibri" panose="020F0502020204030204" pitchFamily="34" charset="0"/>
                <a:ea typeface="新細明體" pitchFamily="18" charset="-120"/>
                <a:cs typeface="+mn-cs"/>
              </a:rPr>
              <a:t>ϒ</a:t>
            </a:r>
            <a:r>
              <a:rPr kumimoji="1" lang="en-SG" sz="1200" b="0" i="1" u="none" strike="noStrike" kern="1200" cap="none" spc="0" normalizeH="0" baseline="-25000" noProof="0" dirty="0" err="1">
                <a:ln>
                  <a:noFill/>
                </a:ln>
                <a:solidFill>
                  <a:srgbClr val="000000"/>
                </a:solidFill>
                <a:effectLst/>
                <a:uLnTx/>
                <a:uFillTx/>
                <a:latin typeface="Calibri" panose="020F0502020204030204" pitchFamily="34" charset="0"/>
                <a:ea typeface="新細明體" pitchFamily="18" charset="-120"/>
                <a:cs typeface="+mn-cs"/>
              </a:rPr>
              <a:t>t</a:t>
            </a:r>
            <a:r>
              <a:rPr kumimoji="1" lang="en-SG" sz="1200" b="0" i="1" u="none" strike="noStrike" kern="1200" cap="none" spc="0" normalizeH="0" baseline="0" noProof="0" dirty="0">
                <a:ln>
                  <a:noFill/>
                </a:ln>
                <a:solidFill>
                  <a:srgbClr val="000000"/>
                </a:solidFill>
                <a:effectLst/>
                <a:uLnTx/>
                <a:uFillTx/>
                <a:latin typeface="Calibri" panose="020F0502020204030204" pitchFamily="34" charset="0"/>
                <a:ea typeface="新細明體" pitchFamily="18" charset="-120"/>
                <a:cs typeface="+mn-cs"/>
              </a:rPr>
              <a:t>).</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1971234"/>
            <a:ext cx="3780596" cy="3389500"/>
          </a:xfrm>
          <a:prstGeom prst="rect">
            <a:avLst/>
          </a:prstGeom>
        </p:spPr>
      </p:pic>
      <p:sp>
        <p:nvSpPr>
          <p:cNvPr id="8" name="TextBox 7"/>
          <p:cNvSpPr txBox="1"/>
          <p:nvPr/>
        </p:nvSpPr>
        <p:spPr>
          <a:xfrm>
            <a:off x="4752196" y="1614529"/>
            <a:ext cx="4203576" cy="407804"/>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5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Performance </a:t>
            </a:r>
            <a:r>
              <a:rPr kumimoji="1" lang="en-SG" sz="1000" b="0" i="1"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of improved FR IQA models for DIBR-synthesized views by combining our blind APT metric.</a:t>
            </a:r>
          </a:p>
        </p:txBody>
      </p:sp>
      <p:sp>
        <p:nvSpPr>
          <p:cNvPr id="9" name="TextBox 8"/>
          <p:cNvSpPr txBox="1"/>
          <p:nvPr/>
        </p:nvSpPr>
        <p:spPr>
          <a:xfrm>
            <a:off x="228600" y="6051679"/>
            <a:ext cx="7943800" cy="707886"/>
          </a:xfrm>
          <a:prstGeom prst="rect">
            <a:avLst/>
          </a:prstGeom>
          <a:noFill/>
        </p:spPr>
        <p:txBody>
          <a:bodyPr wrap="square" rtlCol="0">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[25]. D. S. </a:t>
            </a:r>
            <a:r>
              <a:rPr kumimoji="1" lang="en-SG"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itchFamily="18" charset="-120"/>
                <a:cs typeface="+mn-cs"/>
              </a:rPr>
              <a:t>Stankovic</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et al., “DIBR-synthesized image quality assessment based on morphological wavelets," in Proc. IEEE Int. Workshop on Quality of Multimedia Experience, Jan. 2015.</a:t>
            </a:r>
          </a:p>
          <a:p>
            <a:pPr marL="0" marR="0" lvl="0" indent="0" algn="just"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[26]. </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D. S. </a:t>
            </a:r>
            <a:r>
              <a:rPr kumimoji="1" lang="en-SG" sz="1000" b="0" i="0" u="none" strike="noStrike" kern="1200" cap="none" spc="0" normalizeH="0" baseline="0" noProof="0" dirty="0" err="1">
                <a:ln>
                  <a:noFill/>
                </a:ln>
                <a:solidFill>
                  <a:srgbClr val="000000"/>
                </a:solidFill>
                <a:effectLst/>
                <a:uLnTx/>
                <a:uFillTx/>
                <a:latin typeface="Times New Roman" panose="02020603050405020304" pitchFamily="18" charset="0"/>
                <a:ea typeface="新細明體" pitchFamily="18" charset="-120"/>
                <a:cs typeface="+mn-cs"/>
              </a:rPr>
              <a:t>Stankovic</a:t>
            </a:r>
            <a:r>
              <a:rPr kumimoji="1" lang="en-SG"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itchFamily="18" charset="-120"/>
                <a:cs typeface="+mn-cs"/>
              </a:rPr>
              <a:t>, et al., “DIBR-synthesized image quality assessment based on morphological pyramids,” The True Vision-Capture, Transmission and Display of 3D Video, Oct. 2015.</a:t>
            </a:r>
          </a:p>
        </p:txBody>
      </p:sp>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322892" y="1309686"/>
            <a:ext cx="971686" cy="304843"/>
          </a:xfrm>
          <a:prstGeom prst="rect">
            <a:avLst/>
          </a:prstGeom>
        </p:spPr>
      </p:pic>
      <p:sp>
        <p:nvSpPr>
          <p:cNvPr id="10" name="Rectangle 9"/>
          <p:cNvSpPr/>
          <p:nvPr/>
        </p:nvSpPr>
        <p:spPr bwMode="auto">
          <a:xfrm>
            <a:off x="4932040" y="3204852"/>
            <a:ext cx="4023732" cy="296156"/>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
        <p:nvSpPr>
          <p:cNvPr id="11" name="Rectangle 10"/>
          <p:cNvSpPr/>
          <p:nvPr/>
        </p:nvSpPr>
        <p:spPr bwMode="auto">
          <a:xfrm>
            <a:off x="4882480" y="4685078"/>
            <a:ext cx="4023732" cy="25609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sz="2400" b="0" i="0" u="none" strike="noStrike" kern="1200" cap="none" spc="0" normalizeH="0" baseline="0" noProof="0">
              <a:ln>
                <a:noFill/>
              </a:ln>
              <a:solidFill>
                <a:srgbClr val="000000"/>
              </a:solidFill>
              <a:effectLst/>
              <a:uLnTx/>
              <a:uFillTx/>
              <a:latin typeface="Times New Roman" panose="02020603050405020304" pitchFamily="18" charset="0"/>
              <a:ea typeface="新細明體" pitchFamily="18" charset="-120"/>
              <a:cs typeface="+mn-cs"/>
            </a:endParaRPr>
          </a:p>
        </p:txBody>
      </p:sp>
    </p:spTree>
    <p:extLst>
      <p:ext uri="{BB962C8B-B14F-4D97-AF65-F5344CB8AC3E}">
        <p14:creationId xmlns:p14="http://schemas.microsoft.com/office/powerpoint/2010/main" val="3086251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z="3200" i="1" dirty="0">
                <a:solidFill>
                  <a:schemeClr val="tx1"/>
                </a:solidFill>
                <a:effectLst>
                  <a:outerShdw blurRad="38100" dist="38100" dir="2700000" algn="tl">
                    <a:srgbClr val="000000">
                      <a:alpha val="43137"/>
                    </a:srgbClr>
                  </a:outerShdw>
                </a:effectLst>
              </a:rPr>
              <a:t>Outline</a:t>
            </a:r>
          </a:p>
        </p:txBody>
      </p:sp>
      <p:sp>
        <p:nvSpPr>
          <p:cNvPr id="11267" name="Rectangle 3"/>
          <p:cNvSpPr>
            <a:spLocks noGrp="1" noChangeArrowheads="1"/>
          </p:cNvSpPr>
          <p:nvPr>
            <p:ph type="body" idx="1"/>
          </p:nvPr>
        </p:nvSpPr>
        <p:spPr>
          <a:xfrm>
            <a:off x="609600" y="836712"/>
            <a:ext cx="7772400" cy="4954488"/>
          </a:xfrm>
        </p:spPr>
        <p:txBody>
          <a:bodyPr/>
          <a:lstStyle/>
          <a:p>
            <a:r>
              <a:rPr lang="en-US" altLang="en-US" sz="2400" dirty="0">
                <a:latin typeface="+mj-lt"/>
                <a:cs typeface="Arial" panose="020B0604020202020204" pitchFamily="34" charset="0"/>
              </a:rPr>
              <a:t>Introduction &amp; Motivation</a:t>
            </a:r>
          </a:p>
          <a:p>
            <a:pPr>
              <a:lnSpc>
                <a:spcPct val="150000"/>
              </a:lnSpc>
            </a:pPr>
            <a:r>
              <a:rPr lang="en-US" sz="2400" dirty="0">
                <a:latin typeface="+mj-lt"/>
              </a:rPr>
              <a:t>Six Problems Related to Visual Perception </a:t>
            </a: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Just-noticeable-difference estimation</a:t>
            </a: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No-reference image quality assessment (IQA) for 3D synthesized images using Local descriptor</a:t>
            </a:r>
          </a:p>
          <a:p>
            <a:pPr lvl="1">
              <a:lnSpc>
                <a:spcPct val="150000"/>
              </a:lnSpc>
              <a:buFont typeface="Wingdings" panose="05000000000000000000" pitchFamily="2" charset="2"/>
              <a:buChar char="Ø"/>
            </a:pPr>
            <a:r>
              <a:rPr lang="en-US" altLang="en-US" sz="1600" dirty="0">
                <a:latin typeface="+mj-lt"/>
                <a:cs typeface="Arial" panose="020B0604020202020204" pitchFamily="34" charset="0"/>
              </a:rPr>
              <a:t>Reduced-reference IQA for screen content images using distortion categorization</a:t>
            </a:r>
          </a:p>
          <a:p>
            <a:pPr lvl="1">
              <a:lnSpc>
                <a:spcPct val="150000"/>
              </a:lnSpc>
              <a:buFont typeface="Wingdings" panose="05000000000000000000" pitchFamily="2" charset="2"/>
              <a:buChar char="Ø"/>
            </a:pPr>
            <a:r>
              <a:rPr lang="en-US" altLang="en-US" sz="1600" dirty="0">
                <a:solidFill>
                  <a:srgbClr val="FF0000"/>
                </a:solidFill>
                <a:latin typeface="+mj-lt"/>
                <a:cs typeface="Arial" panose="020B0604020202020204" pitchFamily="34" charset="0"/>
              </a:rPr>
              <a:t>No-reference IQA for natural imaging using distortion prediction and Deep-Learning for KoNiq-10K dataset.</a:t>
            </a:r>
          </a:p>
          <a:p>
            <a:pPr lvl="1">
              <a:lnSpc>
                <a:spcPct val="150000"/>
              </a:lnSpc>
              <a:buFont typeface="Wingdings" panose="05000000000000000000" pitchFamily="2" charset="2"/>
              <a:buChar char="Ø"/>
            </a:pPr>
            <a:r>
              <a:rPr lang="en-US" altLang="en-US" sz="1600" dirty="0">
                <a:cs typeface="Arial" panose="020B0604020202020204" pitchFamily="34" charset="0"/>
              </a:rPr>
              <a:t>No-reference IQA for 3D synthesized images using outlier prediction.</a:t>
            </a:r>
            <a:endParaRPr lang="en-US" altLang="en-US" sz="1600" dirty="0">
              <a:latin typeface="+mj-lt"/>
              <a:cs typeface="Arial" panose="020B0604020202020204" pitchFamily="34" charset="0"/>
            </a:endParaRPr>
          </a:p>
          <a:p>
            <a:pPr lvl="1">
              <a:lnSpc>
                <a:spcPct val="150000"/>
              </a:lnSpc>
              <a:buFont typeface="Wingdings" panose="05000000000000000000" pitchFamily="2" charset="2"/>
              <a:buChar char="Ø"/>
            </a:pPr>
            <a:r>
              <a:rPr lang="en-US" altLang="en-US" sz="1600" dirty="0">
                <a:solidFill>
                  <a:srgbClr val="0070C0"/>
                </a:solidFill>
                <a:cs typeface="Arial" panose="020B0604020202020204" pitchFamily="34" charset="0"/>
              </a:rPr>
              <a:t>Perceptually Motivated reconstruction algorithm : A Generic Framework</a:t>
            </a:r>
          </a:p>
          <a:p>
            <a:r>
              <a:rPr lang="en-US" altLang="en-US" sz="2400" dirty="0">
                <a:latin typeface="+mj-lt"/>
                <a:cs typeface="Arial" panose="020B0604020202020204" pitchFamily="34" charset="0"/>
              </a:rPr>
              <a:t>Conclusion </a:t>
            </a:r>
            <a:endParaRPr lang="en-US" altLang="en-US" dirty="0">
              <a:latin typeface="+mj-lt"/>
              <a:cs typeface="Arial" panose="020B0604020202020204" pitchFamily="34" charset="0"/>
            </a:endParaRPr>
          </a:p>
        </p:txBody>
      </p:sp>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422846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P3. Reduced-Reference IQA for Screen Content (SC) Images</a:t>
            </a:r>
            <a:endParaRPr lang="en-SG" dirty="0">
              <a:solidFill>
                <a:schemeClr val="tx1"/>
              </a:solidFill>
            </a:endParaRPr>
          </a:p>
        </p:txBody>
      </p:sp>
      <p:sp>
        <p:nvSpPr>
          <p:cNvPr id="3" name="Content Placeholder 2"/>
          <p:cNvSpPr>
            <a:spLocks noGrp="1"/>
          </p:cNvSpPr>
          <p:nvPr>
            <p:ph idx="1"/>
          </p:nvPr>
        </p:nvSpPr>
        <p:spPr>
          <a:xfrm>
            <a:off x="395536" y="1340768"/>
            <a:ext cx="7916416" cy="4114800"/>
          </a:xfrm>
        </p:spPr>
        <p:txBody>
          <a:bodyPr/>
          <a:lstStyle/>
          <a:p>
            <a:pPr algn="just">
              <a:buFont typeface="Wingdings" panose="05000000000000000000" pitchFamily="2" charset="2"/>
              <a:buChar char="Ø"/>
            </a:pPr>
            <a:r>
              <a:rPr lang="en-US" sz="1400" dirty="0"/>
              <a:t>The SC images have wide-spread usage in online education, online gaming, virtual screen sharing, etc. </a:t>
            </a:r>
          </a:p>
          <a:p>
            <a:pPr algn="just">
              <a:buFont typeface="Wingdings" panose="05000000000000000000" pitchFamily="2" charset="2"/>
              <a:buChar char="Ø"/>
            </a:pPr>
            <a:r>
              <a:rPr lang="en-US" sz="1400" dirty="0"/>
              <a:t>The SC images contains both pictorial and textual parts and have different characteristics than the natural images.</a:t>
            </a:r>
          </a:p>
          <a:p>
            <a:pPr algn="just">
              <a:buFont typeface="Wingdings" panose="05000000000000000000" pitchFamily="2" charset="2"/>
              <a:buChar char="Ø"/>
            </a:pPr>
            <a:r>
              <a:rPr lang="en-US" sz="1400" dirty="0"/>
              <a:t>For example, sharpness in SC images is much higher than of the natural images [1].</a:t>
            </a:r>
            <a:endParaRPr lang="en-SG" sz="1400" dirty="0"/>
          </a:p>
        </p:txBody>
      </p:sp>
      <p:sp>
        <p:nvSpPr>
          <p:cNvPr id="4" name="Slide Number Placeholder 3"/>
          <p:cNvSpPr>
            <a:spLocks noGrp="1"/>
          </p:cNvSpPr>
          <p:nvPr>
            <p:ph type="sldNum" sz="quarter" idx="12"/>
          </p:nvPr>
        </p:nvSpPr>
        <p:spPr>
          <a:xfrm>
            <a:off x="6732240" y="6284053"/>
            <a:ext cx="1905000" cy="457200"/>
          </a:xfrm>
        </p:spPr>
        <p:txBody>
          <a:bodyPr/>
          <a:lstStyle/>
          <a:p>
            <a:fld id="{F68DBC92-3832-4932-8606-734F308F011D}" type="slidenum">
              <a:rPr lang="en-US" altLang="zh-TW" smtClean="0">
                <a:solidFill>
                  <a:srgbClr val="000000"/>
                </a:solidFill>
              </a:rPr>
              <a:pPr/>
              <a:t>54</a:t>
            </a:fld>
            <a:endParaRPr lang="en-US" altLang="zh-TW">
              <a:solidFill>
                <a:srgbClr val="000000"/>
              </a:solidFill>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14449"/>
          <a:stretch/>
        </p:blipFill>
        <p:spPr>
          <a:xfrm>
            <a:off x="0" y="2662969"/>
            <a:ext cx="9144000" cy="13420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047" y="4492970"/>
            <a:ext cx="6681393" cy="1880151"/>
          </a:xfrm>
          <a:prstGeom prst="rect">
            <a:avLst/>
          </a:prstGeom>
        </p:spPr>
      </p:pic>
      <p:sp>
        <p:nvSpPr>
          <p:cNvPr id="10" name="TextBox 9"/>
          <p:cNvSpPr txBox="1"/>
          <p:nvPr/>
        </p:nvSpPr>
        <p:spPr>
          <a:xfrm>
            <a:off x="2690716" y="6317592"/>
            <a:ext cx="3762568" cy="246221"/>
          </a:xfrm>
          <a:prstGeom prst="rect">
            <a:avLst/>
          </a:prstGeom>
          <a:noFill/>
        </p:spPr>
        <p:txBody>
          <a:bodyPr wrap="none" rtlCol="0">
            <a:spAutoFit/>
          </a:bodyPr>
          <a:lstStyle/>
          <a:p>
            <a:pPr algn="just"/>
            <a:r>
              <a:rPr lang="en-SG" sz="1000" i="1" dirty="0">
                <a:solidFill>
                  <a:srgbClr val="000000"/>
                </a:solidFill>
              </a:rPr>
              <a:t>Distribution of values in the naturalness maps of the example images.</a:t>
            </a:r>
          </a:p>
        </p:txBody>
      </p:sp>
      <p:sp>
        <p:nvSpPr>
          <p:cNvPr id="11" name="TextBox 10"/>
          <p:cNvSpPr txBox="1"/>
          <p:nvPr/>
        </p:nvSpPr>
        <p:spPr>
          <a:xfrm>
            <a:off x="395536" y="6597352"/>
            <a:ext cx="8136904" cy="246221"/>
          </a:xfrm>
          <a:prstGeom prst="rect">
            <a:avLst/>
          </a:prstGeom>
          <a:noFill/>
        </p:spPr>
        <p:txBody>
          <a:bodyPr wrap="square" rtlCol="0">
            <a:spAutoFit/>
          </a:bodyPr>
          <a:lstStyle/>
          <a:p>
            <a:r>
              <a:rPr lang="en-SG" sz="1000" dirty="0">
                <a:solidFill>
                  <a:srgbClr val="000000"/>
                </a:solidFill>
              </a:rPr>
              <a:t>[1]. H. Yang, Y. Fang, and W. Lin, “Perceptual quality assessment of screen content images,” </a:t>
            </a:r>
            <a:r>
              <a:rPr lang="en-SG" sz="1000" i="1" dirty="0">
                <a:solidFill>
                  <a:srgbClr val="000000"/>
                </a:solidFill>
              </a:rPr>
              <a:t>IEEE Trans. on Image Processing,</a:t>
            </a:r>
            <a:r>
              <a:rPr lang="en-SG" sz="1000" dirty="0">
                <a:solidFill>
                  <a:srgbClr val="000000"/>
                </a:solidFill>
              </a:rPr>
              <a:t> pp. 4408-4421, 2015.</a:t>
            </a:r>
          </a:p>
        </p:txBody>
      </p:sp>
      <p:sp>
        <p:nvSpPr>
          <p:cNvPr id="5" name="Rectangle 4"/>
          <p:cNvSpPr/>
          <p:nvPr/>
        </p:nvSpPr>
        <p:spPr bwMode="auto">
          <a:xfrm>
            <a:off x="0" y="2662969"/>
            <a:ext cx="3419872" cy="1342095"/>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4" name="Rectangle 13"/>
          <p:cNvSpPr/>
          <p:nvPr/>
        </p:nvSpPr>
        <p:spPr bwMode="auto">
          <a:xfrm>
            <a:off x="3401244" y="2662969"/>
            <a:ext cx="3114972" cy="1342095"/>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5" name="Rectangle 14"/>
          <p:cNvSpPr/>
          <p:nvPr/>
        </p:nvSpPr>
        <p:spPr bwMode="auto">
          <a:xfrm>
            <a:off x="6516216" y="2662969"/>
            <a:ext cx="2475384" cy="1342095"/>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SG"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6" name="TextBox 5"/>
          <p:cNvSpPr txBox="1"/>
          <p:nvPr/>
        </p:nvSpPr>
        <p:spPr>
          <a:xfrm>
            <a:off x="1136702" y="3987719"/>
            <a:ext cx="1146468" cy="276999"/>
          </a:xfrm>
          <a:prstGeom prst="rect">
            <a:avLst/>
          </a:prstGeom>
          <a:noFill/>
        </p:spPr>
        <p:txBody>
          <a:bodyPr wrap="none" rtlCol="0">
            <a:spAutoFit/>
          </a:bodyPr>
          <a:lstStyle/>
          <a:p>
            <a:r>
              <a:rPr lang="en-US" sz="1200" i="1" dirty="0"/>
              <a:t>Natural Images</a:t>
            </a:r>
            <a:endParaRPr lang="en-SG" sz="1200" i="1" dirty="0"/>
          </a:p>
        </p:txBody>
      </p:sp>
      <p:sp>
        <p:nvSpPr>
          <p:cNvPr id="16" name="TextBox 15"/>
          <p:cNvSpPr txBox="1"/>
          <p:nvPr/>
        </p:nvSpPr>
        <p:spPr>
          <a:xfrm>
            <a:off x="4353743" y="3978680"/>
            <a:ext cx="919162" cy="276999"/>
          </a:xfrm>
          <a:prstGeom prst="rect">
            <a:avLst/>
          </a:prstGeom>
          <a:noFill/>
        </p:spPr>
        <p:txBody>
          <a:bodyPr wrap="none" rtlCol="0">
            <a:spAutoFit/>
          </a:bodyPr>
          <a:lstStyle/>
          <a:p>
            <a:r>
              <a:rPr lang="en-US" sz="1200" i="1" dirty="0"/>
              <a:t>Text Images</a:t>
            </a:r>
            <a:endParaRPr lang="en-SG" sz="1200" i="1" dirty="0"/>
          </a:p>
        </p:txBody>
      </p:sp>
      <p:sp>
        <p:nvSpPr>
          <p:cNvPr id="17" name="TextBox 16"/>
          <p:cNvSpPr txBox="1"/>
          <p:nvPr/>
        </p:nvSpPr>
        <p:spPr>
          <a:xfrm>
            <a:off x="7020272" y="3987719"/>
            <a:ext cx="1846818" cy="276999"/>
          </a:xfrm>
          <a:prstGeom prst="rect">
            <a:avLst/>
          </a:prstGeom>
          <a:noFill/>
        </p:spPr>
        <p:txBody>
          <a:bodyPr wrap="square" rtlCol="0">
            <a:spAutoFit/>
          </a:bodyPr>
          <a:lstStyle/>
          <a:p>
            <a:r>
              <a:rPr lang="en-US" sz="1200" i="1" dirty="0"/>
              <a:t>Screen Content Images</a:t>
            </a:r>
            <a:endParaRPr lang="en-SG" sz="1200" i="1" dirty="0"/>
          </a:p>
        </p:txBody>
      </p:sp>
    </p:spTree>
    <p:extLst>
      <p:ext uri="{BB962C8B-B14F-4D97-AF65-F5344CB8AC3E}">
        <p14:creationId xmlns:p14="http://schemas.microsoft.com/office/powerpoint/2010/main" val="24143011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rgbClr val="000000"/>
                </a:solidFill>
                <a:effectLst>
                  <a:outerShdw blurRad="38100" dist="38100" dir="2700000" algn="tl">
                    <a:srgbClr val="000000">
                      <a:alpha val="43137"/>
                    </a:srgbClr>
                  </a:outerShdw>
                </a:effectLst>
              </a:rPr>
              <a:t>P3. Issues with the Existing  IQA algorithms for Screen Content Image</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55</a:t>
            </a:fld>
            <a:endParaRPr lang="en-US" altLang="zh-TW"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9833" y="1981720"/>
            <a:ext cx="2570158" cy="1944216"/>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4285976"/>
            <a:ext cx="2534004" cy="196242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435" y="4283969"/>
            <a:ext cx="2543530" cy="1914792"/>
          </a:xfrm>
          <a:prstGeom prst="rect">
            <a:avLst/>
          </a:prstGeom>
        </p:spPr>
      </p:pic>
      <p:cxnSp>
        <p:nvCxnSpPr>
          <p:cNvPr id="11" name="Straight Arrow Connector 10"/>
          <p:cNvCxnSpPr>
            <a:stCxn id="7" idx="2"/>
            <a:endCxn id="8" idx="0"/>
          </p:cNvCxnSpPr>
          <p:nvPr/>
        </p:nvCxnSpPr>
        <p:spPr bwMode="auto">
          <a:xfrm flipH="1">
            <a:off x="2166594" y="3925936"/>
            <a:ext cx="2178318" cy="36004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p:cNvCxnSpPr>
            <a:stCxn id="7" idx="2"/>
            <a:endCxn id="9" idx="0"/>
          </p:cNvCxnSpPr>
          <p:nvPr/>
        </p:nvCxnSpPr>
        <p:spPr bwMode="auto">
          <a:xfrm>
            <a:off x="4344912" y="3925936"/>
            <a:ext cx="2208288" cy="35803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TextBox 13"/>
          <p:cNvSpPr txBox="1"/>
          <p:nvPr/>
        </p:nvSpPr>
        <p:spPr>
          <a:xfrm>
            <a:off x="1403648" y="3869495"/>
            <a:ext cx="1345240" cy="338554"/>
          </a:xfrm>
          <a:prstGeom prst="rect">
            <a:avLst/>
          </a:prstGeom>
          <a:noFill/>
        </p:spPr>
        <p:txBody>
          <a:bodyPr wrap="none" rtlCol="0">
            <a:spAutoFit/>
          </a:bodyPr>
          <a:lstStyle/>
          <a:p>
            <a:r>
              <a:rPr lang="en-US" sz="1600" dirty="0"/>
              <a:t>Predicted Part</a:t>
            </a:r>
          </a:p>
        </p:txBody>
      </p:sp>
      <p:sp>
        <p:nvSpPr>
          <p:cNvPr id="15" name="TextBox 14"/>
          <p:cNvSpPr txBox="1"/>
          <p:nvPr/>
        </p:nvSpPr>
        <p:spPr>
          <a:xfrm>
            <a:off x="5629991" y="3925936"/>
            <a:ext cx="2058577" cy="338554"/>
          </a:xfrm>
          <a:prstGeom prst="rect">
            <a:avLst/>
          </a:prstGeom>
          <a:noFill/>
        </p:spPr>
        <p:txBody>
          <a:bodyPr wrap="none" rtlCol="0">
            <a:spAutoFit/>
          </a:bodyPr>
          <a:lstStyle/>
          <a:p>
            <a:r>
              <a:rPr lang="en-US" sz="1600" dirty="0"/>
              <a:t>Disorder Residual Part</a:t>
            </a:r>
          </a:p>
        </p:txBody>
      </p:sp>
      <p:sp>
        <p:nvSpPr>
          <p:cNvPr id="16" name="TextBox 15"/>
          <p:cNvSpPr txBox="1"/>
          <p:nvPr/>
        </p:nvSpPr>
        <p:spPr>
          <a:xfrm>
            <a:off x="1043608" y="6157050"/>
            <a:ext cx="2388287" cy="338554"/>
          </a:xfrm>
          <a:prstGeom prst="rect">
            <a:avLst/>
          </a:prstGeom>
          <a:noFill/>
        </p:spPr>
        <p:txBody>
          <a:bodyPr wrap="square" rtlCol="0">
            <a:spAutoFit/>
          </a:bodyPr>
          <a:lstStyle/>
          <a:p>
            <a:r>
              <a:rPr lang="en-US" sz="1600" dirty="0">
                <a:solidFill>
                  <a:srgbClr val="FF0000"/>
                </a:solidFill>
              </a:rPr>
              <a:t>Perceptually Important</a:t>
            </a:r>
          </a:p>
        </p:txBody>
      </p:sp>
      <p:sp>
        <p:nvSpPr>
          <p:cNvPr id="17" name="TextBox 16"/>
          <p:cNvSpPr txBox="1"/>
          <p:nvPr/>
        </p:nvSpPr>
        <p:spPr>
          <a:xfrm>
            <a:off x="5436096" y="6148312"/>
            <a:ext cx="2520280" cy="338554"/>
          </a:xfrm>
          <a:prstGeom prst="rect">
            <a:avLst/>
          </a:prstGeom>
          <a:noFill/>
        </p:spPr>
        <p:txBody>
          <a:bodyPr wrap="square" rtlCol="0">
            <a:spAutoFit/>
          </a:bodyPr>
          <a:lstStyle/>
          <a:p>
            <a:r>
              <a:rPr lang="en-US" sz="1600" dirty="0">
                <a:solidFill>
                  <a:srgbClr val="FF0000"/>
                </a:solidFill>
              </a:rPr>
              <a:t>Perceptually Unimportant</a:t>
            </a:r>
          </a:p>
        </p:txBody>
      </p:sp>
      <p:sp>
        <p:nvSpPr>
          <p:cNvPr id="23" name="TextBox 22"/>
          <p:cNvSpPr txBox="1"/>
          <p:nvPr/>
        </p:nvSpPr>
        <p:spPr>
          <a:xfrm>
            <a:off x="395536" y="1412776"/>
            <a:ext cx="5947993"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Existing free-energy principle based IQA algorithms</a:t>
            </a:r>
          </a:p>
        </p:txBody>
      </p:sp>
    </p:spTree>
    <p:extLst>
      <p:ext uri="{BB962C8B-B14F-4D97-AF65-F5344CB8AC3E}">
        <p14:creationId xmlns:p14="http://schemas.microsoft.com/office/powerpoint/2010/main" val="2924506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P3. Issues with the Existing  IQA algorithms for Screen Content Image</a:t>
            </a:r>
            <a:endParaRPr lang="en-US" dirty="0">
              <a:solidFill>
                <a:schemeClr val="tx1"/>
              </a:solidFill>
            </a:endParaRPr>
          </a:p>
        </p:txBody>
      </p:sp>
      <p:sp>
        <p:nvSpPr>
          <p:cNvPr id="4" name="Slide Number Placeholder 3"/>
          <p:cNvSpPr>
            <a:spLocks noGrp="1"/>
          </p:cNvSpPr>
          <p:nvPr>
            <p:ph type="sldNum" sz="quarter" idx="12"/>
          </p:nvPr>
        </p:nvSpPr>
        <p:spPr>
          <a:xfrm>
            <a:off x="6732240" y="6304002"/>
            <a:ext cx="1905000" cy="457200"/>
          </a:xfrm>
        </p:spPr>
        <p:txBody>
          <a:bodyPr/>
          <a:lstStyle/>
          <a:p>
            <a:fld id="{F68DBC92-3832-4932-8606-734F308F011D}" type="slidenum">
              <a:rPr lang="en-US" altLang="zh-TW" smtClean="0"/>
              <a:pPr/>
              <a:t>56</a:t>
            </a:fld>
            <a:endParaRPr lang="en-US" altLang="zh-TW"/>
          </a:p>
        </p:txBody>
      </p:sp>
      <p:pic>
        <p:nvPicPr>
          <p:cNvPr id="5" name="Picture 4"/>
          <p:cNvPicPr>
            <a:picLocks noChangeAspect="1"/>
          </p:cNvPicPr>
          <p:nvPr/>
        </p:nvPicPr>
        <p:blipFill>
          <a:blip r:embed="rId3"/>
          <a:stretch>
            <a:fillRect/>
          </a:stretch>
        </p:blipFill>
        <p:spPr>
          <a:xfrm>
            <a:off x="971600" y="1628800"/>
            <a:ext cx="2219048" cy="485714"/>
          </a:xfrm>
          <a:prstGeom prst="rect">
            <a:avLst/>
          </a:prstGeom>
        </p:spPr>
      </p:pic>
      <p:pic>
        <p:nvPicPr>
          <p:cNvPr id="6" name="Picture 5"/>
          <p:cNvPicPr>
            <a:picLocks noChangeAspect="1"/>
          </p:cNvPicPr>
          <p:nvPr/>
        </p:nvPicPr>
        <p:blipFill>
          <a:blip r:embed="rId4"/>
          <a:stretch>
            <a:fillRect/>
          </a:stretch>
        </p:blipFill>
        <p:spPr>
          <a:xfrm>
            <a:off x="0" y="2636912"/>
            <a:ext cx="2228571" cy="523810"/>
          </a:xfrm>
          <a:prstGeom prst="rect">
            <a:avLst/>
          </a:prstGeom>
        </p:spPr>
      </p:pic>
      <p:pic>
        <p:nvPicPr>
          <p:cNvPr id="7" name="Picture 6"/>
          <p:cNvPicPr>
            <a:picLocks noChangeAspect="1"/>
          </p:cNvPicPr>
          <p:nvPr/>
        </p:nvPicPr>
        <p:blipFill>
          <a:blip r:embed="rId5"/>
          <a:stretch>
            <a:fillRect/>
          </a:stretch>
        </p:blipFill>
        <p:spPr>
          <a:xfrm>
            <a:off x="2381529" y="2617865"/>
            <a:ext cx="2228571" cy="542857"/>
          </a:xfrm>
          <a:prstGeom prst="rect">
            <a:avLst/>
          </a:prstGeom>
        </p:spPr>
      </p:pic>
      <p:sp>
        <p:nvSpPr>
          <p:cNvPr id="8" name="TextBox 7"/>
          <p:cNvSpPr txBox="1"/>
          <p:nvPr/>
        </p:nvSpPr>
        <p:spPr>
          <a:xfrm>
            <a:off x="179512" y="6304002"/>
            <a:ext cx="8136903" cy="553998"/>
          </a:xfrm>
          <a:prstGeom prst="rect">
            <a:avLst/>
          </a:prstGeom>
          <a:noFill/>
        </p:spPr>
        <p:txBody>
          <a:bodyPr wrap="square" rtlCol="0">
            <a:spAutoFit/>
          </a:bodyPr>
          <a:lstStyle/>
          <a:p>
            <a:pPr algn="just"/>
            <a:r>
              <a:rPr lang="en-US" sz="1000" dirty="0"/>
              <a:t>[1]. </a:t>
            </a:r>
            <a:r>
              <a:rPr lang="en-SG" sz="1000" dirty="0"/>
              <a:t>J. Wu, W. Lin, G. Shi and A. Liu, “Perceptual quality metric with internal generative mechanism,” </a:t>
            </a:r>
            <a:r>
              <a:rPr lang="en-SG" sz="1000" i="1" dirty="0"/>
              <a:t>IEEE Trans. on Image Processing,</a:t>
            </a:r>
            <a:r>
              <a:rPr lang="en-SG" sz="1000" dirty="0"/>
              <a:t> pp. 43-54, 2013.</a:t>
            </a:r>
          </a:p>
          <a:p>
            <a:pPr algn="just"/>
            <a:r>
              <a:rPr lang="en-SG" sz="1000" dirty="0"/>
              <a:t>[2]. G. </a:t>
            </a:r>
            <a:r>
              <a:rPr lang="en-SG" sz="1000" dirty="0" err="1"/>
              <a:t>Zhai</a:t>
            </a:r>
            <a:r>
              <a:rPr lang="en-SG" sz="1000" dirty="0"/>
              <a:t>, X. Wu, X. Yang, W. Lin and W. Zhang, “A </a:t>
            </a:r>
            <a:r>
              <a:rPr lang="en-SG" sz="1000" dirty="0" err="1"/>
              <a:t>psychovisual</a:t>
            </a:r>
            <a:r>
              <a:rPr lang="en-SG" sz="1000" dirty="0"/>
              <a:t> quality metric in free-energy principle,” </a:t>
            </a:r>
            <a:r>
              <a:rPr lang="en-SG" sz="1000" i="1" dirty="0"/>
              <a:t>IEEE Trans. on Image Processing,</a:t>
            </a:r>
            <a:r>
              <a:rPr lang="en-SG" sz="1000" dirty="0"/>
              <a:t> pp. 41-52, 2012.</a:t>
            </a:r>
          </a:p>
        </p:txBody>
      </p:sp>
      <p:sp>
        <p:nvSpPr>
          <p:cNvPr id="10" name="Rectangle 9"/>
          <p:cNvSpPr/>
          <p:nvPr/>
        </p:nvSpPr>
        <p:spPr>
          <a:xfrm>
            <a:off x="240440" y="4102870"/>
            <a:ext cx="8751160" cy="1471172"/>
          </a:xfrm>
          <a:prstGeom prst="rect">
            <a:avLst/>
          </a:prstGeom>
        </p:spPr>
        <p:txBody>
          <a:bodyPr wrap="square">
            <a:spAutoFit/>
          </a:bodyPr>
          <a:lstStyle/>
          <a:p>
            <a:pPr marL="342900" lvl="0" indent="-342900" algn="just">
              <a:spcBef>
                <a:spcPct val="20000"/>
              </a:spcBef>
              <a:buFont typeface="Wingdings" panose="05000000000000000000" pitchFamily="2" charset="2"/>
              <a:buChar char="Ø"/>
            </a:pPr>
            <a:endParaRPr lang="en-US" sz="1600" dirty="0">
              <a:solidFill>
                <a:srgbClr val="000000"/>
              </a:solidFill>
              <a:latin typeface="Times New Roman"/>
              <a:ea typeface="新細明體"/>
            </a:endParaRPr>
          </a:p>
          <a:p>
            <a:pPr marL="342900" lvl="0" indent="-342900" algn="just">
              <a:spcBef>
                <a:spcPct val="20000"/>
              </a:spcBef>
              <a:buFont typeface="Wingdings" panose="05000000000000000000" pitchFamily="2" charset="2"/>
              <a:buChar char="Ø"/>
            </a:pPr>
            <a:endParaRPr lang="en-US" sz="1600" dirty="0">
              <a:solidFill>
                <a:srgbClr val="000000"/>
              </a:solidFill>
              <a:latin typeface="Times New Roman"/>
              <a:ea typeface="新細明體"/>
            </a:endParaRPr>
          </a:p>
          <a:p>
            <a:pPr marL="342900" lvl="0" indent="-342900" algn="just">
              <a:spcBef>
                <a:spcPct val="20000"/>
              </a:spcBef>
              <a:buFont typeface="Wingdings" panose="05000000000000000000" pitchFamily="2" charset="2"/>
              <a:buChar char="Ø"/>
            </a:pPr>
            <a:r>
              <a:rPr lang="en-US" sz="1600" dirty="0">
                <a:solidFill>
                  <a:srgbClr val="000000"/>
                </a:solidFill>
                <a:latin typeface="Times New Roman"/>
                <a:ea typeface="新細明體"/>
              </a:rPr>
              <a:t>FEP based IQA algorithms separate most of the information of SC images into disorder residual part.</a:t>
            </a:r>
          </a:p>
          <a:p>
            <a:pPr marL="342900" lvl="0" indent="-342900" algn="just">
              <a:spcBef>
                <a:spcPct val="20000"/>
              </a:spcBef>
              <a:buFont typeface="Wingdings" panose="05000000000000000000" pitchFamily="2" charset="2"/>
              <a:buChar char="Ø"/>
            </a:pPr>
            <a:r>
              <a:rPr lang="en-US" sz="1600" dirty="0">
                <a:solidFill>
                  <a:srgbClr val="000000"/>
                </a:solidFill>
                <a:latin typeface="Times New Roman"/>
                <a:ea typeface="新細明體"/>
              </a:rPr>
              <a:t> Assume these regions are not important for human vision.</a:t>
            </a:r>
          </a:p>
        </p:txBody>
      </p:sp>
      <p:pic>
        <p:nvPicPr>
          <p:cNvPr id="11" name="Picture 10"/>
          <p:cNvPicPr>
            <a:picLocks noChangeAspect="1"/>
          </p:cNvPicPr>
          <p:nvPr/>
        </p:nvPicPr>
        <p:blipFill>
          <a:blip r:embed="rId6"/>
          <a:stretch>
            <a:fillRect/>
          </a:stretch>
        </p:blipFill>
        <p:spPr>
          <a:xfrm>
            <a:off x="9523" y="3424291"/>
            <a:ext cx="2219048" cy="457143"/>
          </a:xfrm>
          <a:prstGeom prst="rect">
            <a:avLst/>
          </a:prstGeom>
        </p:spPr>
      </p:pic>
      <p:pic>
        <p:nvPicPr>
          <p:cNvPr id="12" name="Picture 11"/>
          <p:cNvPicPr>
            <a:picLocks noChangeAspect="1"/>
          </p:cNvPicPr>
          <p:nvPr/>
        </p:nvPicPr>
        <p:blipFill>
          <a:blip r:embed="rId7"/>
          <a:stretch>
            <a:fillRect/>
          </a:stretch>
        </p:blipFill>
        <p:spPr>
          <a:xfrm>
            <a:off x="2381528" y="3348101"/>
            <a:ext cx="2228571" cy="533333"/>
          </a:xfrm>
          <a:prstGeom prst="rect">
            <a:avLst/>
          </a:prstGeom>
        </p:spPr>
      </p:pic>
      <p:sp>
        <p:nvSpPr>
          <p:cNvPr id="13" name="Rectangle 12"/>
          <p:cNvSpPr/>
          <p:nvPr/>
        </p:nvSpPr>
        <p:spPr bwMode="auto">
          <a:xfrm>
            <a:off x="9522" y="2617865"/>
            <a:ext cx="2238785" cy="1263569"/>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4" name="Rectangle 13"/>
          <p:cNvSpPr/>
          <p:nvPr/>
        </p:nvSpPr>
        <p:spPr bwMode="auto">
          <a:xfrm>
            <a:off x="2361791" y="2636912"/>
            <a:ext cx="2248308" cy="1263569"/>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5" name="TextBox 14"/>
          <p:cNvSpPr txBox="1"/>
          <p:nvPr/>
        </p:nvSpPr>
        <p:spPr>
          <a:xfrm>
            <a:off x="456294" y="3886316"/>
            <a:ext cx="1055097" cy="276999"/>
          </a:xfrm>
          <a:prstGeom prst="rect">
            <a:avLst/>
          </a:prstGeom>
          <a:noFill/>
        </p:spPr>
        <p:txBody>
          <a:bodyPr wrap="none" rtlCol="0">
            <a:spAutoFit/>
          </a:bodyPr>
          <a:lstStyle/>
          <a:p>
            <a:r>
              <a:rPr lang="en-US" sz="1200" dirty="0"/>
              <a:t>Predicted Part</a:t>
            </a:r>
          </a:p>
        </p:txBody>
      </p:sp>
      <p:sp>
        <p:nvSpPr>
          <p:cNvPr id="16" name="TextBox 15"/>
          <p:cNvSpPr txBox="1"/>
          <p:nvPr/>
        </p:nvSpPr>
        <p:spPr>
          <a:xfrm>
            <a:off x="2516996" y="3871911"/>
            <a:ext cx="1588897" cy="276999"/>
          </a:xfrm>
          <a:prstGeom prst="rect">
            <a:avLst/>
          </a:prstGeom>
          <a:noFill/>
        </p:spPr>
        <p:txBody>
          <a:bodyPr wrap="none" rtlCol="0">
            <a:spAutoFit/>
          </a:bodyPr>
          <a:lstStyle/>
          <a:p>
            <a:r>
              <a:rPr lang="en-US" sz="1200" dirty="0"/>
              <a:t>Disorder Residual Part</a:t>
            </a:r>
          </a:p>
        </p:txBody>
      </p:sp>
      <p:cxnSp>
        <p:nvCxnSpPr>
          <p:cNvPr id="18" name="Straight Arrow Connector 17"/>
          <p:cNvCxnSpPr>
            <a:stCxn id="5" idx="2"/>
            <a:endCxn id="6" idx="0"/>
          </p:cNvCxnSpPr>
          <p:nvPr/>
        </p:nvCxnSpPr>
        <p:spPr bwMode="auto">
          <a:xfrm flipH="1">
            <a:off x="1114286" y="2114514"/>
            <a:ext cx="966838" cy="5223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Arrow Connector 19"/>
          <p:cNvCxnSpPr>
            <a:stCxn id="5" idx="2"/>
            <a:endCxn id="7" idx="0"/>
          </p:cNvCxnSpPr>
          <p:nvPr/>
        </p:nvCxnSpPr>
        <p:spPr bwMode="auto">
          <a:xfrm>
            <a:off x="2081124" y="2114514"/>
            <a:ext cx="1414691" cy="50335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22" name="Picture 21"/>
          <p:cNvPicPr>
            <a:picLocks noChangeAspect="1"/>
          </p:cNvPicPr>
          <p:nvPr/>
        </p:nvPicPr>
        <p:blipFill>
          <a:blip r:embed="rId8"/>
          <a:stretch>
            <a:fillRect/>
          </a:stretch>
        </p:blipFill>
        <p:spPr>
          <a:xfrm>
            <a:off x="6097367" y="1628800"/>
            <a:ext cx="2219048" cy="504762"/>
          </a:xfrm>
          <a:prstGeom prst="rect">
            <a:avLst/>
          </a:prstGeom>
        </p:spPr>
      </p:pic>
      <p:pic>
        <p:nvPicPr>
          <p:cNvPr id="23" name="Picture 22"/>
          <p:cNvPicPr>
            <a:picLocks noChangeAspect="1"/>
          </p:cNvPicPr>
          <p:nvPr/>
        </p:nvPicPr>
        <p:blipFill rotWithShape="1">
          <a:blip r:embed="rId9"/>
          <a:srcRect r="3659"/>
          <a:stretch/>
        </p:blipFill>
        <p:spPr>
          <a:xfrm>
            <a:off x="4738388" y="2616131"/>
            <a:ext cx="2137868" cy="542857"/>
          </a:xfrm>
          <a:prstGeom prst="rect">
            <a:avLst/>
          </a:prstGeom>
        </p:spPr>
      </p:pic>
      <p:pic>
        <p:nvPicPr>
          <p:cNvPr id="24" name="Picture 23"/>
          <p:cNvPicPr>
            <a:picLocks noChangeAspect="1"/>
          </p:cNvPicPr>
          <p:nvPr/>
        </p:nvPicPr>
        <p:blipFill rotWithShape="1">
          <a:blip r:embed="rId10"/>
          <a:srcRect r="3584"/>
          <a:stretch/>
        </p:blipFill>
        <p:spPr>
          <a:xfrm>
            <a:off x="6978170" y="2616131"/>
            <a:ext cx="2130334" cy="542857"/>
          </a:xfrm>
          <a:prstGeom prst="rect">
            <a:avLst/>
          </a:prstGeom>
        </p:spPr>
      </p:pic>
      <p:pic>
        <p:nvPicPr>
          <p:cNvPr id="25" name="Picture 24"/>
          <p:cNvPicPr>
            <a:picLocks noChangeAspect="1"/>
          </p:cNvPicPr>
          <p:nvPr/>
        </p:nvPicPr>
        <p:blipFill rotWithShape="1">
          <a:blip r:embed="rId11"/>
          <a:srcRect r="4819"/>
          <a:stretch/>
        </p:blipFill>
        <p:spPr>
          <a:xfrm>
            <a:off x="4770943" y="3338575"/>
            <a:ext cx="2084913" cy="561905"/>
          </a:xfrm>
          <a:prstGeom prst="rect">
            <a:avLst/>
          </a:prstGeom>
        </p:spPr>
      </p:pic>
      <p:pic>
        <p:nvPicPr>
          <p:cNvPr id="26" name="Picture 25"/>
          <p:cNvPicPr>
            <a:picLocks noChangeAspect="1"/>
          </p:cNvPicPr>
          <p:nvPr/>
        </p:nvPicPr>
        <p:blipFill rotWithShape="1">
          <a:blip r:embed="rId12"/>
          <a:srcRect r="4737"/>
          <a:stretch/>
        </p:blipFill>
        <p:spPr>
          <a:xfrm>
            <a:off x="6959831" y="3343338"/>
            <a:ext cx="2123008" cy="542857"/>
          </a:xfrm>
          <a:prstGeom prst="rect">
            <a:avLst/>
          </a:prstGeom>
        </p:spPr>
      </p:pic>
      <p:sp>
        <p:nvSpPr>
          <p:cNvPr id="27" name="Rectangle 26"/>
          <p:cNvSpPr/>
          <p:nvPr/>
        </p:nvSpPr>
        <p:spPr bwMode="auto">
          <a:xfrm>
            <a:off x="4678405" y="2636911"/>
            <a:ext cx="2238785" cy="1263569"/>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28" name="Rectangle 27"/>
          <p:cNvSpPr/>
          <p:nvPr/>
        </p:nvSpPr>
        <p:spPr bwMode="auto">
          <a:xfrm>
            <a:off x="6959831" y="2636911"/>
            <a:ext cx="2184169" cy="1263569"/>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29" name="TextBox 28"/>
          <p:cNvSpPr txBox="1"/>
          <p:nvPr/>
        </p:nvSpPr>
        <p:spPr>
          <a:xfrm>
            <a:off x="1571064" y="1373241"/>
            <a:ext cx="1138453" cy="276999"/>
          </a:xfrm>
          <a:prstGeom prst="rect">
            <a:avLst/>
          </a:prstGeom>
          <a:noFill/>
        </p:spPr>
        <p:txBody>
          <a:bodyPr wrap="none" rtlCol="0">
            <a:spAutoFit/>
          </a:bodyPr>
          <a:lstStyle/>
          <a:p>
            <a:r>
              <a:rPr lang="en-US" sz="1200" i="1" dirty="0"/>
              <a:t>Original Image</a:t>
            </a:r>
          </a:p>
        </p:txBody>
      </p:sp>
      <p:sp>
        <p:nvSpPr>
          <p:cNvPr id="30" name="TextBox 29"/>
          <p:cNvSpPr txBox="1"/>
          <p:nvPr/>
        </p:nvSpPr>
        <p:spPr>
          <a:xfrm>
            <a:off x="6568214" y="1341411"/>
            <a:ext cx="1189749" cy="276999"/>
          </a:xfrm>
          <a:prstGeom prst="rect">
            <a:avLst/>
          </a:prstGeom>
          <a:noFill/>
        </p:spPr>
        <p:txBody>
          <a:bodyPr wrap="none" rtlCol="0">
            <a:spAutoFit/>
          </a:bodyPr>
          <a:lstStyle/>
          <a:p>
            <a:r>
              <a:rPr lang="en-US" sz="1200" i="1" dirty="0"/>
              <a:t>Distorted Image</a:t>
            </a:r>
          </a:p>
        </p:txBody>
      </p:sp>
      <p:cxnSp>
        <p:nvCxnSpPr>
          <p:cNvPr id="31" name="Straight Arrow Connector 30"/>
          <p:cNvCxnSpPr/>
          <p:nvPr/>
        </p:nvCxnSpPr>
        <p:spPr bwMode="auto">
          <a:xfrm flipH="1">
            <a:off x="6078640" y="2115208"/>
            <a:ext cx="966838" cy="52239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Straight Arrow Connector 31"/>
          <p:cNvCxnSpPr/>
          <p:nvPr/>
        </p:nvCxnSpPr>
        <p:spPr bwMode="auto">
          <a:xfrm>
            <a:off x="7045478" y="2115208"/>
            <a:ext cx="1414691" cy="50335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3" name="Rectangle 32"/>
          <p:cNvSpPr/>
          <p:nvPr/>
        </p:nvSpPr>
        <p:spPr bwMode="auto">
          <a:xfrm>
            <a:off x="0" y="1341411"/>
            <a:ext cx="4610099" cy="3167709"/>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34" name="Rectangle 33"/>
          <p:cNvSpPr/>
          <p:nvPr/>
        </p:nvSpPr>
        <p:spPr bwMode="auto">
          <a:xfrm>
            <a:off x="4629836" y="1343947"/>
            <a:ext cx="4514164" cy="3167709"/>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35" name="TextBox 34"/>
          <p:cNvSpPr txBox="1"/>
          <p:nvPr/>
        </p:nvSpPr>
        <p:spPr>
          <a:xfrm>
            <a:off x="5294531" y="3853653"/>
            <a:ext cx="1055097" cy="276999"/>
          </a:xfrm>
          <a:prstGeom prst="rect">
            <a:avLst/>
          </a:prstGeom>
          <a:noFill/>
        </p:spPr>
        <p:txBody>
          <a:bodyPr wrap="none" rtlCol="0">
            <a:spAutoFit/>
          </a:bodyPr>
          <a:lstStyle/>
          <a:p>
            <a:r>
              <a:rPr lang="en-US" sz="1200" dirty="0"/>
              <a:t>Predicted Part</a:t>
            </a:r>
          </a:p>
        </p:txBody>
      </p:sp>
      <p:sp>
        <p:nvSpPr>
          <p:cNvPr id="36" name="TextBox 35"/>
          <p:cNvSpPr txBox="1"/>
          <p:nvPr/>
        </p:nvSpPr>
        <p:spPr>
          <a:xfrm>
            <a:off x="7257466" y="3851448"/>
            <a:ext cx="1588897" cy="276999"/>
          </a:xfrm>
          <a:prstGeom prst="rect">
            <a:avLst/>
          </a:prstGeom>
          <a:noFill/>
        </p:spPr>
        <p:txBody>
          <a:bodyPr wrap="none" rtlCol="0">
            <a:spAutoFit/>
          </a:bodyPr>
          <a:lstStyle/>
          <a:p>
            <a:r>
              <a:rPr lang="en-US" sz="1200" dirty="0"/>
              <a:t>Disorder Residual Part</a:t>
            </a:r>
          </a:p>
        </p:txBody>
      </p:sp>
    </p:spTree>
    <p:extLst>
      <p:ext uri="{BB962C8B-B14F-4D97-AF65-F5344CB8AC3E}">
        <p14:creationId xmlns:p14="http://schemas.microsoft.com/office/powerpoint/2010/main" val="6153816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P3. Issues with the Existing  IQA algorithms for Screen Content Image</a:t>
            </a:r>
            <a:endParaRPr lang="en-SG" dirty="0">
              <a:solidFill>
                <a:schemeClr val="tx1"/>
              </a:solidFill>
            </a:endParaRPr>
          </a:p>
        </p:txBody>
      </p:sp>
      <p:sp>
        <p:nvSpPr>
          <p:cNvPr id="3" name="Content Placeholder 2"/>
          <p:cNvSpPr>
            <a:spLocks noGrp="1"/>
          </p:cNvSpPr>
          <p:nvPr>
            <p:ph idx="1"/>
          </p:nvPr>
        </p:nvSpPr>
        <p:spPr>
          <a:xfrm>
            <a:off x="472009" y="1562100"/>
            <a:ext cx="7772400" cy="4114800"/>
          </a:xfrm>
        </p:spPr>
        <p:txBody>
          <a:bodyPr/>
          <a:lstStyle/>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r>
              <a:rPr lang="en-US" sz="1600" dirty="0"/>
              <a:t>In contrast to these assumptions, human vision selects textual regions as the salient part.</a:t>
            </a:r>
          </a:p>
          <a:p>
            <a:pPr algn="just">
              <a:buFont typeface="Wingdings" panose="05000000000000000000" pitchFamily="2" charset="2"/>
              <a:buChar char="Ø"/>
            </a:pPr>
            <a:endParaRPr lang="en-US" sz="1600" dirty="0"/>
          </a:p>
          <a:p>
            <a:pPr algn="just">
              <a:buFont typeface="Wingdings" panose="05000000000000000000" pitchFamily="2" charset="2"/>
              <a:buChar char="Ø"/>
            </a:pPr>
            <a:r>
              <a:rPr lang="en-US" sz="1600" dirty="0"/>
              <a:t>Subjective evaluation suggests that the textual part of a SC image contributes more to the over-all quality than the pictorial part.</a:t>
            </a:r>
          </a:p>
          <a:p>
            <a:pPr algn="just">
              <a:buFont typeface="Wingdings" panose="05000000000000000000" pitchFamily="2" charset="2"/>
              <a:buChar char="Ø"/>
            </a:pPr>
            <a:endParaRPr lang="en-SG" sz="1600" dirty="0"/>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57</a:t>
            </a:fld>
            <a:endParaRPr lang="en-US" altLang="zh-TW"/>
          </a:p>
        </p:txBody>
      </p:sp>
      <p:sp>
        <p:nvSpPr>
          <p:cNvPr id="7" name="TextBox 6"/>
          <p:cNvSpPr txBox="1"/>
          <p:nvPr/>
        </p:nvSpPr>
        <p:spPr>
          <a:xfrm>
            <a:off x="427348" y="6395665"/>
            <a:ext cx="8136904" cy="246221"/>
          </a:xfrm>
          <a:prstGeom prst="rect">
            <a:avLst/>
          </a:prstGeom>
          <a:noFill/>
        </p:spPr>
        <p:txBody>
          <a:bodyPr wrap="square" rtlCol="0">
            <a:spAutoFit/>
          </a:bodyPr>
          <a:lstStyle/>
          <a:p>
            <a:r>
              <a:rPr lang="en-SG" sz="1000" dirty="0"/>
              <a:t>[1]. H. Yang, Y. Fang, and W. Lin, “Perceptual quality assessment of screen content images,” </a:t>
            </a:r>
            <a:r>
              <a:rPr lang="en-SG" sz="1000" i="1" dirty="0"/>
              <a:t>IEEE Trans. on Image Processing</a:t>
            </a:r>
            <a:r>
              <a:rPr lang="en-SG" sz="1000" dirty="0"/>
              <a:t>, pp. 4408-4421, 2015.</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290" y="1482848"/>
            <a:ext cx="8447619" cy="2209524"/>
          </a:xfrm>
          <a:prstGeom prst="rect">
            <a:avLst/>
          </a:prstGeom>
        </p:spPr>
      </p:pic>
      <p:sp>
        <p:nvSpPr>
          <p:cNvPr id="5" name="Rectangle 4"/>
          <p:cNvSpPr/>
          <p:nvPr/>
        </p:nvSpPr>
        <p:spPr bwMode="auto">
          <a:xfrm>
            <a:off x="386290" y="1482848"/>
            <a:ext cx="2025470" cy="866032"/>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9" name="Rectangle 8"/>
          <p:cNvSpPr/>
          <p:nvPr/>
        </p:nvSpPr>
        <p:spPr bwMode="auto">
          <a:xfrm>
            <a:off x="2499810" y="1492968"/>
            <a:ext cx="2072189" cy="866032"/>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0" name="Rectangle 9"/>
          <p:cNvSpPr/>
          <p:nvPr/>
        </p:nvSpPr>
        <p:spPr bwMode="auto">
          <a:xfrm>
            <a:off x="4630060" y="1492968"/>
            <a:ext cx="2072189" cy="866032"/>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1" name="Rectangle 10"/>
          <p:cNvSpPr/>
          <p:nvPr/>
        </p:nvSpPr>
        <p:spPr bwMode="auto">
          <a:xfrm>
            <a:off x="6760310" y="1482848"/>
            <a:ext cx="2072189" cy="866032"/>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6" name="Rectangle 5"/>
          <p:cNvSpPr/>
          <p:nvPr/>
        </p:nvSpPr>
        <p:spPr bwMode="auto">
          <a:xfrm>
            <a:off x="386290" y="2636912"/>
            <a:ext cx="2113520" cy="105546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2" name="Rectangle 11"/>
          <p:cNvSpPr/>
          <p:nvPr/>
        </p:nvSpPr>
        <p:spPr bwMode="auto">
          <a:xfrm>
            <a:off x="2516540" y="2636912"/>
            <a:ext cx="2055459" cy="105546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3" name="Rectangle 12"/>
          <p:cNvSpPr/>
          <p:nvPr/>
        </p:nvSpPr>
        <p:spPr bwMode="auto">
          <a:xfrm>
            <a:off x="4609394" y="2636912"/>
            <a:ext cx="2113520" cy="105546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4" name="Rectangle 13"/>
          <p:cNvSpPr/>
          <p:nvPr/>
        </p:nvSpPr>
        <p:spPr bwMode="auto">
          <a:xfrm>
            <a:off x="6750664" y="2636912"/>
            <a:ext cx="2091480" cy="1055460"/>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5" name="TextBox 14"/>
          <p:cNvSpPr txBox="1"/>
          <p:nvPr/>
        </p:nvSpPr>
        <p:spPr>
          <a:xfrm>
            <a:off x="889270" y="2357630"/>
            <a:ext cx="1124026" cy="276999"/>
          </a:xfrm>
          <a:prstGeom prst="rect">
            <a:avLst/>
          </a:prstGeom>
          <a:noFill/>
        </p:spPr>
        <p:txBody>
          <a:bodyPr wrap="none" rtlCol="0">
            <a:spAutoFit/>
          </a:bodyPr>
          <a:lstStyle/>
          <a:p>
            <a:r>
              <a:rPr lang="en-US" sz="1200" dirty="0"/>
              <a:t>Original Image</a:t>
            </a:r>
          </a:p>
        </p:txBody>
      </p:sp>
      <p:sp>
        <p:nvSpPr>
          <p:cNvPr id="16" name="TextBox 15"/>
          <p:cNvSpPr txBox="1"/>
          <p:nvPr/>
        </p:nvSpPr>
        <p:spPr>
          <a:xfrm>
            <a:off x="2944461" y="2348880"/>
            <a:ext cx="1146468" cy="276999"/>
          </a:xfrm>
          <a:prstGeom prst="rect">
            <a:avLst/>
          </a:prstGeom>
          <a:noFill/>
        </p:spPr>
        <p:txBody>
          <a:bodyPr wrap="none" rtlCol="0">
            <a:spAutoFit/>
          </a:bodyPr>
          <a:lstStyle/>
          <a:p>
            <a:r>
              <a:rPr lang="en-US" sz="1200" dirty="0"/>
              <a:t>Gaussian Noise</a:t>
            </a:r>
          </a:p>
        </p:txBody>
      </p:sp>
      <p:sp>
        <p:nvSpPr>
          <p:cNvPr id="17" name="TextBox 16"/>
          <p:cNvSpPr txBox="1"/>
          <p:nvPr/>
        </p:nvSpPr>
        <p:spPr>
          <a:xfrm>
            <a:off x="5121551" y="2330035"/>
            <a:ext cx="1061509" cy="276999"/>
          </a:xfrm>
          <a:prstGeom prst="rect">
            <a:avLst/>
          </a:prstGeom>
          <a:noFill/>
        </p:spPr>
        <p:txBody>
          <a:bodyPr wrap="none" rtlCol="0">
            <a:spAutoFit/>
          </a:bodyPr>
          <a:lstStyle/>
          <a:p>
            <a:r>
              <a:rPr lang="en-US" sz="1200" dirty="0"/>
              <a:t>Gaussian Blur</a:t>
            </a:r>
          </a:p>
        </p:txBody>
      </p:sp>
      <p:sp>
        <p:nvSpPr>
          <p:cNvPr id="18" name="TextBox 17"/>
          <p:cNvSpPr txBox="1"/>
          <p:nvPr/>
        </p:nvSpPr>
        <p:spPr>
          <a:xfrm>
            <a:off x="7020272" y="2330614"/>
            <a:ext cx="1955647" cy="276999"/>
          </a:xfrm>
          <a:prstGeom prst="rect">
            <a:avLst/>
          </a:prstGeom>
          <a:noFill/>
        </p:spPr>
        <p:txBody>
          <a:bodyPr wrap="square" rtlCol="0">
            <a:spAutoFit/>
          </a:bodyPr>
          <a:lstStyle/>
          <a:p>
            <a:r>
              <a:rPr lang="en-US" sz="1200" dirty="0"/>
              <a:t>Jpeg Compression</a:t>
            </a:r>
          </a:p>
        </p:txBody>
      </p:sp>
    </p:spTree>
    <p:extLst>
      <p:ext uri="{BB962C8B-B14F-4D97-AF65-F5344CB8AC3E}">
        <p14:creationId xmlns:p14="http://schemas.microsoft.com/office/powerpoint/2010/main" val="1398398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P3. Proposed RR IQA algorithm for SC images</a:t>
            </a:r>
            <a:endParaRPr lang="en-US" dirty="0">
              <a:solidFill>
                <a:schemeClr val="tx1"/>
              </a:solidFill>
            </a:endParaRPr>
          </a:p>
        </p:txBody>
      </p:sp>
      <p:sp>
        <p:nvSpPr>
          <p:cNvPr id="3" name="Content Placeholder 2"/>
          <p:cNvSpPr>
            <a:spLocks noGrp="1"/>
          </p:cNvSpPr>
          <p:nvPr>
            <p:ph idx="1"/>
          </p:nvPr>
        </p:nvSpPr>
        <p:spPr>
          <a:xfrm>
            <a:off x="541784" y="1412776"/>
            <a:ext cx="7772400" cy="4114800"/>
          </a:xfrm>
        </p:spPr>
        <p:txBody>
          <a:bodyPr/>
          <a:lstStyle/>
          <a:p>
            <a:pPr algn="just">
              <a:buFont typeface="Wingdings" panose="05000000000000000000" pitchFamily="2" charset="2"/>
              <a:buChar char="Ø"/>
            </a:pPr>
            <a:r>
              <a:rPr lang="en-US" sz="1600" dirty="0"/>
              <a:t>With this view, it is required to use more perceptually relevant local prediction model, which can separate most of the information of textual region in to the predicted part.</a:t>
            </a:r>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a:p>
            <a:pPr algn="just">
              <a:buFont typeface="Wingdings" panose="05000000000000000000" pitchFamily="2" charset="2"/>
              <a:buChar char="Ø"/>
            </a:pPr>
            <a:endParaRPr lang="en-US" sz="1600" dirty="0"/>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58</a:t>
            </a:fld>
            <a:endParaRPr lang="en-US" altLang="zh-TW"/>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6" y="2420888"/>
            <a:ext cx="2518924" cy="648072"/>
          </a:xfrm>
          <a:prstGeom prst="rect">
            <a:avLst/>
          </a:prstGeom>
        </p:spPr>
      </p:pic>
      <p:sp>
        <p:nvSpPr>
          <p:cNvPr id="8" name="Oval 7"/>
          <p:cNvSpPr/>
          <p:nvPr/>
        </p:nvSpPr>
        <p:spPr bwMode="auto">
          <a:xfrm>
            <a:off x="3851920" y="2420888"/>
            <a:ext cx="288032" cy="360040"/>
          </a:xfrm>
          <a:prstGeom prst="ellipse">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9" name="TextBox 8"/>
          <p:cNvSpPr txBox="1"/>
          <p:nvPr/>
        </p:nvSpPr>
        <p:spPr>
          <a:xfrm>
            <a:off x="3481206" y="2186087"/>
            <a:ext cx="1055097" cy="276999"/>
          </a:xfrm>
          <a:prstGeom prst="rect">
            <a:avLst/>
          </a:prstGeom>
          <a:noFill/>
        </p:spPr>
        <p:txBody>
          <a:bodyPr wrap="none" rtlCol="0">
            <a:spAutoFit/>
          </a:bodyPr>
          <a:lstStyle/>
          <a:p>
            <a:r>
              <a:rPr lang="en-US" sz="1200" dirty="0"/>
              <a:t>Original Pixel</a:t>
            </a:r>
          </a:p>
        </p:txBody>
      </p:sp>
      <p:sp>
        <p:nvSpPr>
          <p:cNvPr id="10" name="Oval 9"/>
          <p:cNvSpPr/>
          <p:nvPr/>
        </p:nvSpPr>
        <p:spPr bwMode="auto">
          <a:xfrm>
            <a:off x="5080707" y="2398813"/>
            <a:ext cx="288032" cy="360040"/>
          </a:xfrm>
          <a:prstGeom prst="ellipse">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1" name="TextBox 10"/>
          <p:cNvSpPr txBox="1"/>
          <p:nvPr/>
        </p:nvSpPr>
        <p:spPr>
          <a:xfrm>
            <a:off x="4907017" y="2135189"/>
            <a:ext cx="686919" cy="276999"/>
          </a:xfrm>
          <a:prstGeom prst="rect">
            <a:avLst/>
          </a:prstGeom>
          <a:noFill/>
        </p:spPr>
        <p:txBody>
          <a:bodyPr wrap="none" rtlCol="0">
            <a:spAutoFit/>
          </a:bodyPr>
          <a:lstStyle/>
          <a:p>
            <a:r>
              <a:rPr lang="en-US" sz="1200" dirty="0"/>
              <a:t>Weights</a:t>
            </a:r>
          </a:p>
        </p:txBody>
      </p:sp>
      <p:sp>
        <p:nvSpPr>
          <p:cNvPr id="12" name="Oval 11"/>
          <p:cNvSpPr/>
          <p:nvPr/>
        </p:nvSpPr>
        <p:spPr bwMode="auto">
          <a:xfrm>
            <a:off x="5374908" y="2410036"/>
            <a:ext cx="288032" cy="360040"/>
          </a:xfrm>
          <a:prstGeom prst="ellipse">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3" name="TextBox 12"/>
          <p:cNvSpPr txBox="1"/>
          <p:nvPr/>
        </p:nvSpPr>
        <p:spPr>
          <a:xfrm>
            <a:off x="5550664" y="2260313"/>
            <a:ext cx="1370888" cy="276999"/>
          </a:xfrm>
          <a:prstGeom prst="rect">
            <a:avLst/>
          </a:prstGeom>
          <a:noFill/>
        </p:spPr>
        <p:txBody>
          <a:bodyPr wrap="none" rtlCol="0">
            <a:spAutoFit/>
          </a:bodyPr>
          <a:lstStyle/>
          <a:p>
            <a:r>
              <a:rPr lang="en-US" sz="1200" dirty="0"/>
              <a:t>Neighboring pixels</a:t>
            </a:r>
          </a:p>
        </p:txBody>
      </p:sp>
      <p:sp>
        <p:nvSpPr>
          <p:cNvPr id="14" name="Oval 13"/>
          <p:cNvSpPr/>
          <p:nvPr/>
        </p:nvSpPr>
        <p:spPr bwMode="auto">
          <a:xfrm>
            <a:off x="3311553" y="2574704"/>
            <a:ext cx="288032" cy="360040"/>
          </a:xfrm>
          <a:prstGeom prst="ellipse">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5" name="TextBox 14"/>
          <p:cNvSpPr txBox="1"/>
          <p:nvPr/>
        </p:nvSpPr>
        <p:spPr>
          <a:xfrm>
            <a:off x="2149084" y="2547370"/>
            <a:ext cx="1241132" cy="276999"/>
          </a:xfrm>
          <a:prstGeom prst="rect">
            <a:avLst/>
          </a:prstGeom>
          <a:noFill/>
        </p:spPr>
        <p:txBody>
          <a:bodyPr wrap="square" rtlCol="0">
            <a:spAutoFit/>
          </a:bodyPr>
          <a:lstStyle/>
          <a:p>
            <a:r>
              <a:rPr lang="en-US" sz="1200" dirty="0"/>
              <a:t>Predicted Pixel</a:t>
            </a:r>
          </a:p>
        </p:txBody>
      </p:sp>
      <p:pic>
        <p:nvPicPr>
          <p:cNvPr id="16" name="Content Placeholder 4"/>
          <p:cNvPicPr>
            <a:picLocks noChangeAspect="1"/>
          </p:cNvPicPr>
          <p:nvPr/>
        </p:nvPicPr>
        <p:blipFill rotWithShape="1">
          <a:blip r:embed="rId3">
            <a:extLst>
              <a:ext uri="{28A0092B-C50C-407E-A947-70E740481C1C}">
                <a14:useLocalDpi xmlns:a14="http://schemas.microsoft.com/office/drawing/2010/main" val="0"/>
              </a:ext>
            </a:extLst>
          </a:blip>
          <a:srcRect r="50060" b="9568"/>
          <a:stretch/>
        </p:blipFill>
        <p:spPr bwMode="auto">
          <a:xfrm>
            <a:off x="2357287" y="3390762"/>
            <a:ext cx="3838206" cy="24115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676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P spid="14" grpId="0" animBg="1"/>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P3. Proposed RR IQA algorithm for SC images</a:t>
            </a:r>
            <a:endParaRPr lang="en-US" dirty="0">
              <a:solidFill>
                <a:schemeClr val="tx1"/>
              </a:solidFill>
            </a:endParaRP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49504" b="10915"/>
          <a:stretch/>
        </p:blipFill>
        <p:spPr>
          <a:xfrm>
            <a:off x="2707689" y="2746821"/>
            <a:ext cx="3880957" cy="2375606"/>
          </a:xfrm>
          <a:solidFill>
            <a:schemeClr val="accent1"/>
          </a:solidFill>
        </p:spPr>
      </p:pic>
      <p:sp>
        <p:nvSpPr>
          <p:cNvPr id="4" name="Slide Number Placeholder 3"/>
          <p:cNvSpPr>
            <a:spLocks noGrp="1"/>
          </p:cNvSpPr>
          <p:nvPr>
            <p:ph type="sldNum" sz="quarter" idx="12"/>
          </p:nvPr>
        </p:nvSpPr>
        <p:spPr/>
        <p:txBody>
          <a:bodyPr/>
          <a:lstStyle/>
          <a:p>
            <a:fld id="{F68DBC92-3832-4932-8606-734F308F011D}" type="slidenum">
              <a:rPr lang="en-US" altLang="zh-TW" smtClean="0"/>
              <a:pPr/>
              <a:t>59</a:t>
            </a:fld>
            <a:endParaRPr lang="en-US" altLang="zh-TW"/>
          </a:p>
        </p:txBody>
      </p:sp>
      <p:sp>
        <p:nvSpPr>
          <p:cNvPr id="7" name="TextBox 6"/>
          <p:cNvSpPr txBox="1"/>
          <p:nvPr/>
        </p:nvSpPr>
        <p:spPr>
          <a:xfrm>
            <a:off x="811104" y="4656091"/>
            <a:ext cx="7622443" cy="954107"/>
          </a:xfrm>
          <a:prstGeom prst="rect">
            <a:avLst/>
          </a:prstGeom>
          <a:noFill/>
        </p:spPr>
        <p:txBody>
          <a:bodyPr wrap="square" rtlCol="0">
            <a:spAutoFit/>
          </a:bodyPr>
          <a:lstStyle/>
          <a:p>
            <a:pPr marL="285750" indent="-285750" algn="just">
              <a:buFont typeface="Wingdings" panose="05000000000000000000" pitchFamily="2" charset="2"/>
              <a:buChar char="Ø"/>
            </a:pPr>
            <a:endParaRPr lang="en-US" sz="1400" dirty="0"/>
          </a:p>
          <a:p>
            <a:pPr marL="285750" indent="-285750" algn="just">
              <a:buFont typeface="Wingdings" panose="05000000000000000000" pitchFamily="2" charset="2"/>
              <a:buChar char="Ø"/>
            </a:pPr>
            <a:endParaRPr lang="en-US" sz="1400" dirty="0"/>
          </a:p>
          <a:p>
            <a:pPr marL="285750" indent="-285750" algn="just">
              <a:buFont typeface="Wingdings" panose="05000000000000000000" pitchFamily="2" charset="2"/>
              <a:buChar char="Ø"/>
            </a:pPr>
            <a:endParaRPr lang="en-US" sz="1400" dirty="0"/>
          </a:p>
          <a:p>
            <a:pPr marL="285750" indent="-285750" algn="just">
              <a:buFont typeface="Wingdings" panose="05000000000000000000" pitchFamily="2" charset="2"/>
              <a:buChar char="Ø"/>
            </a:pPr>
            <a:r>
              <a:rPr lang="en-US" sz="1400" dirty="0"/>
              <a:t>The final quality score is estimated as:</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799" y="5762493"/>
            <a:ext cx="3086531" cy="943107"/>
          </a:xfrm>
          <a:prstGeom prst="rect">
            <a:avLst/>
          </a:prstGeom>
        </p:spPr>
      </p:pic>
      <p:sp>
        <p:nvSpPr>
          <p:cNvPr id="3" name="Rectangle 2"/>
          <p:cNvSpPr/>
          <p:nvPr/>
        </p:nvSpPr>
        <p:spPr bwMode="auto">
          <a:xfrm>
            <a:off x="2738262" y="5776846"/>
            <a:ext cx="3230547" cy="943107"/>
          </a:xfrm>
          <a:prstGeom prst="rect">
            <a:avLst/>
          </a:prstGeom>
          <a:no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0" name="Rectangle 9"/>
          <p:cNvSpPr/>
          <p:nvPr/>
        </p:nvSpPr>
        <p:spPr>
          <a:xfrm>
            <a:off x="611560" y="1249582"/>
            <a:ext cx="8496944" cy="634020"/>
          </a:xfrm>
          <a:prstGeom prst="rect">
            <a:avLst/>
          </a:prstGeom>
        </p:spPr>
        <p:txBody>
          <a:bodyPr wrap="square">
            <a:spAutoFit/>
          </a:bodyPr>
          <a:lstStyle/>
          <a:p>
            <a:pPr marL="342900" lvl="0" indent="-342900" algn="just">
              <a:spcBef>
                <a:spcPct val="20000"/>
              </a:spcBef>
              <a:buFont typeface="Wingdings" panose="05000000000000000000" pitchFamily="2" charset="2"/>
              <a:buChar char="Ø"/>
            </a:pPr>
            <a:r>
              <a:rPr lang="en-US" sz="1600" dirty="0">
                <a:solidFill>
                  <a:srgbClr val="000000"/>
                </a:solidFill>
                <a:latin typeface="Times New Roman"/>
                <a:ea typeface="新細明體"/>
              </a:rPr>
              <a:t>The strength of the edge structures (sharpness) can extract primary visual information.</a:t>
            </a:r>
          </a:p>
          <a:p>
            <a:pPr marL="342900" lvl="0" indent="-342900" algn="just">
              <a:spcBef>
                <a:spcPct val="20000"/>
              </a:spcBef>
              <a:buFont typeface="Wingdings" panose="05000000000000000000" pitchFamily="2" charset="2"/>
              <a:buChar char="Ø"/>
            </a:pPr>
            <a:endParaRPr lang="en-US" sz="1600" dirty="0">
              <a:solidFill>
                <a:srgbClr val="000000"/>
              </a:solidFill>
              <a:latin typeface="Times New Roman"/>
              <a:ea typeface="新細明體"/>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7864" y="1778315"/>
            <a:ext cx="2088232" cy="943661"/>
          </a:xfrm>
          <a:prstGeom prst="rect">
            <a:avLst/>
          </a:prstGeom>
        </p:spPr>
      </p:pic>
      <p:cxnSp>
        <p:nvCxnSpPr>
          <p:cNvPr id="21" name="Straight Arrow Connector 20"/>
          <p:cNvCxnSpPr/>
          <p:nvPr/>
        </p:nvCxnSpPr>
        <p:spPr bwMode="auto">
          <a:xfrm flipH="1">
            <a:off x="4391980" y="5610198"/>
            <a:ext cx="828092" cy="483098"/>
          </a:xfrm>
          <a:prstGeom prst="straightConnector1">
            <a:avLst/>
          </a:prstGeom>
          <a:solidFill>
            <a:schemeClr val="accent1"/>
          </a:solidFill>
          <a:ln w="1905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 name="Straight Arrow Connector 22"/>
          <p:cNvCxnSpPr/>
          <p:nvPr/>
        </p:nvCxnSpPr>
        <p:spPr bwMode="auto">
          <a:xfrm flipH="1">
            <a:off x="3635896" y="5610198"/>
            <a:ext cx="1584176" cy="375448"/>
          </a:xfrm>
          <a:prstGeom prst="straightConnector1">
            <a:avLst/>
          </a:prstGeom>
          <a:solidFill>
            <a:schemeClr val="accent1"/>
          </a:solidFill>
          <a:ln w="19050" cap="flat" cmpd="sng" algn="ctr">
            <a:solidFill>
              <a:schemeClr val="accent2"/>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 name="TextBox 23"/>
          <p:cNvSpPr txBox="1"/>
          <p:nvPr/>
        </p:nvSpPr>
        <p:spPr>
          <a:xfrm>
            <a:off x="5724128" y="537321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186451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Applications of Visual Perception</a:t>
            </a:r>
          </a:p>
        </p:txBody>
      </p:sp>
      <p:sp>
        <p:nvSpPr>
          <p:cNvPr id="3" name="Content Placeholder 2"/>
          <p:cNvSpPr>
            <a:spLocks noGrp="1"/>
          </p:cNvSpPr>
          <p:nvPr>
            <p:ph idx="1"/>
          </p:nvPr>
        </p:nvSpPr>
        <p:spPr>
          <a:xfrm>
            <a:off x="539552" y="1344478"/>
            <a:ext cx="7772400" cy="4114800"/>
          </a:xfrm>
        </p:spPr>
        <p:txBody>
          <a:bodyPr/>
          <a:lstStyle/>
          <a:p>
            <a:pPr>
              <a:buFont typeface="Wingdings" panose="05000000000000000000" pitchFamily="2" charset="2"/>
              <a:buChar char="Ø"/>
            </a:pPr>
            <a:r>
              <a:rPr lang="en-US" sz="1600" dirty="0"/>
              <a:t>Matches with human vision and eliminate the need of subjective testing. Particularly useful in cloud based image/video streaming. </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TW"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pic>
        <p:nvPicPr>
          <p:cNvPr id="1026" name="Picture 2" descr="Image result for google duo">
            <a:extLst>
              <a:ext uri="{FF2B5EF4-FFF2-40B4-BE49-F238E27FC236}">
                <a16:creationId xmlns:a16="http://schemas.microsoft.com/office/drawing/2014/main" id="{9867116A-BBD4-4891-AFEA-58F131F69F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420888"/>
            <a:ext cx="2911831" cy="21838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youtube">
            <a:extLst>
              <a:ext uri="{FF2B5EF4-FFF2-40B4-BE49-F238E27FC236}">
                <a16:creationId xmlns:a16="http://schemas.microsoft.com/office/drawing/2014/main" id="{E3D13293-B517-44DB-B574-9C6DDC5CC7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69" r="18446"/>
          <a:stretch/>
        </p:blipFill>
        <p:spPr bwMode="auto">
          <a:xfrm>
            <a:off x="4860032" y="2420888"/>
            <a:ext cx="2736304" cy="2134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kype logo">
            <a:extLst>
              <a:ext uri="{FF2B5EF4-FFF2-40B4-BE49-F238E27FC236}">
                <a16:creationId xmlns:a16="http://schemas.microsoft.com/office/drawing/2014/main" id="{4D0D0CEC-1598-46AE-A812-296E9F06523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486" r="9050"/>
          <a:stretch/>
        </p:blipFill>
        <p:spPr bwMode="auto">
          <a:xfrm>
            <a:off x="750761" y="4803761"/>
            <a:ext cx="2916646" cy="17393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AMERA QUALITY COMPARISON">
            <a:extLst>
              <a:ext uri="{FF2B5EF4-FFF2-40B4-BE49-F238E27FC236}">
                <a16:creationId xmlns:a16="http://schemas.microsoft.com/office/drawing/2014/main" id="{26101608-397E-4809-B78F-AA14B7C8C4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36786" y="4807987"/>
            <a:ext cx="2782796" cy="17277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9D2126-63ED-4FFA-AC3A-7E9A35B6F636}"/>
              </a:ext>
            </a:extLst>
          </p:cNvPr>
          <p:cNvSpPr txBox="1"/>
          <p:nvPr/>
        </p:nvSpPr>
        <p:spPr>
          <a:xfrm>
            <a:off x="611560" y="6588183"/>
            <a:ext cx="5711820"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Some of the content of these slides are taken from the Google Images (with free to use or share license).</a:t>
            </a:r>
          </a:p>
        </p:txBody>
      </p:sp>
    </p:spTree>
    <p:extLst>
      <p:ext uri="{BB962C8B-B14F-4D97-AF65-F5344CB8AC3E}">
        <p14:creationId xmlns:p14="http://schemas.microsoft.com/office/powerpoint/2010/main" val="29324091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P3. Experimental Results</a:t>
            </a: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60</a:t>
            </a:fld>
            <a:endParaRPr lang="en-US" altLang="zh-TW"/>
          </a:p>
        </p:txBody>
      </p:sp>
      <p:sp>
        <p:nvSpPr>
          <p:cNvPr id="8" name="TextBox 7"/>
          <p:cNvSpPr txBox="1"/>
          <p:nvPr/>
        </p:nvSpPr>
        <p:spPr>
          <a:xfrm>
            <a:off x="228600" y="1219200"/>
            <a:ext cx="8879904" cy="538609"/>
          </a:xfrm>
          <a:prstGeom prst="rect">
            <a:avLst/>
          </a:prstGeom>
          <a:noFill/>
        </p:spPr>
        <p:txBody>
          <a:bodyPr wrap="square" rtlCol="0">
            <a:spAutoFit/>
          </a:bodyPr>
          <a:lstStyle/>
          <a:p>
            <a:pPr algn="just"/>
            <a:r>
              <a:rPr lang="en-US" sz="900" dirty="0"/>
              <a:t>Comparison of the proposed algorithm with six FR (PSNR, SSIM, IGM, GSIM, GMSD and VSI) and four RR algorithms (OSVP, FEDM, RRED and RRVIF) in terms of PLCC, SRCC and RMSE for the SIQAD database. The last column represents the running time (in seconds) of corresponding algorithm to predict the quality of a SC image. Here </a:t>
            </a:r>
            <a:r>
              <a:rPr lang="en-US" sz="900" i="1" dirty="0"/>
              <a:t>N</a:t>
            </a:r>
            <a:r>
              <a:rPr lang="en-US" sz="900" dirty="0"/>
              <a:t> is the </a:t>
            </a:r>
            <a:r>
              <a:rPr lang="en-US" sz="1000" dirty="0"/>
              <a:t>number of pixels in the SC image.</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6" t="-1" r="979" b="1001"/>
          <a:stretch/>
        </p:blipFill>
        <p:spPr>
          <a:xfrm>
            <a:off x="323528" y="1699843"/>
            <a:ext cx="8568952" cy="4537469"/>
          </a:xfrm>
          <a:prstGeom prst="rect">
            <a:avLst/>
          </a:prstGeom>
        </p:spPr>
      </p:pic>
      <p:sp>
        <p:nvSpPr>
          <p:cNvPr id="11" name="Oval 10"/>
          <p:cNvSpPr/>
          <p:nvPr/>
        </p:nvSpPr>
        <p:spPr bwMode="auto">
          <a:xfrm>
            <a:off x="8172400" y="1699843"/>
            <a:ext cx="815008" cy="4681485"/>
          </a:xfrm>
          <a:prstGeom prst="ellips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2" name="Oval 11"/>
          <p:cNvSpPr/>
          <p:nvPr/>
        </p:nvSpPr>
        <p:spPr bwMode="auto">
          <a:xfrm>
            <a:off x="2771800" y="3284984"/>
            <a:ext cx="504056" cy="288032"/>
          </a:xfrm>
          <a:prstGeom prst="ellips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3" name="Oval 12"/>
          <p:cNvSpPr/>
          <p:nvPr/>
        </p:nvSpPr>
        <p:spPr bwMode="auto">
          <a:xfrm>
            <a:off x="4499992" y="3284984"/>
            <a:ext cx="504056" cy="288032"/>
          </a:xfrm>
          <a:prstGeom prst="ellips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4" name="Oval 13"/>
          <p:cNvSpPr/>
          <p:nvPr/>
        </p:nvSpPr>
        <p:spPr bwMode="auto">
          <a:xfrm>
            <a:off x="2771800" y="4473116"/>
            <a:ext cx="504056" cy="288032"/>
          </a:xfrm>
          <a:prstGeom prst="ellips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5" name="Oval 14"/>
          <p:cNvSpPr/>
          <p:nvPr/>
        </p:nvSpPr>
        <p:spPr bwMode="auto">
          <a:xfrm>
            <a:off x="4499001" y="4473116"/>
            <a:ext cx="504056" cy="288032"/>
          </a:xfrm>
          <a:prstGeom prst="ellips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Tree>
    <p:extLst>
      <p:ext uri="{BB962C8B-B14F-4D97-AF65-F5344CB8AC3E}">
        <p14:creationId xmlns:p14="http://schemas.microsoft.com/office/powerpoint/2010/main" val="2320364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P3. Experimental Results</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61</a:t>
            </a:fld>
            <a:endParaRPr lang="en-US" altLang="zh-TW"/>
          </a:p>
        </p:txBody>
      </p:sp>
      <p:sp>
        <p:nvSpPr>
          <p:cNvPr id="6" name="TextBox 5"/>
          <p:cNvSpPr txBox="1"/>
          <p:nvPr/>
        </p:nvSpPr>
        <p:spPr>
          <a:xfrm>
            <a:off x="1306667" y="1382579"/>
            <a:ext cx="6175088" cy="246221"/>
          </a:xfrm>
          <a:prstGeom prst="rect">
            <a:avLst/>
          </a:prstGeom>
          <a:noFill/>
        </p:spPr>
        <p:txBody>
          <a:bodyPr wrap="none" rtlCol="0">
            <a:spAutoFit/>
          </a:bodyPr>
          <a:lstStyle/>
          <a:p>
            <a:pPr algn="just"/>
            <a:r>
              <a:rPr lang="en-US" sz="1000" dirty="0"/>
              <a:t>Comparison of the statistical significance of the proposed algorithm and 10 IQA algorithms on the SIQAD database.</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653708"/>
            <a:ext cx="7772400" cy="488830"/>
          </a:xfrm>
        </p:spPr>
      </p:pic>
      <p:sp>
        <p:nvSpPr>
          <p:cNvPr id="9" name="Oval 8"/>
          <p:cNvSpPr/>
          <p:nvPr/>
        </p:nvSpPr>
        <p:spPr bwMode="auto">
          <a:xfrm>
            <a:off x="2267744" y="1653708"/>
            <a:ext cx="432048" cy="488830"/>
          </a:xfrm>
          <a:prstGeom prst="ellips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0" name="Oval 9"/>
          <p:cNvSpPr/>
          <p:nvPr/>
        </p:nvSpPr>
        <p:spPr bwMode="auto">
          <a:xfrm>
            <a:off x="4283968" y="1653708"/>
            <a:ext cx="432048" cy="488830"/>
          </a:xfrm>
          <a:prstGeom prst="ellipse">
            <a:avLst/>
          </a:prstGeom>
          <a:noFill/>
          <a:ln w="19050"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1" name="TextBox 10"/>
          <p:cNvSpPr txBox="1"/>
          <p:nvPr/>
        </p:nvSpPr>
        <p:spPr>
          <a:xfrm>
            <a:off x="539552" y="2492896"/>
            <a:ext cx="8064896" cy="830997"/>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dirty="0"/>
              <a:t>The proposed and SSIM and GMSD IQA metrics are statistically comparable.</a:t>
            </a:r>
          </a:p>
          <a:p>
            <a:pPr marL="285750" indent="-285750" algn="just">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The prevailing distortions in the SC images are due to the JPEG and J2K compression.</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301" y="4031737"/>
            <a:ext cx="3571429" cy="1628571"/>
          </a:xfrm>
          <a:prstGeom prst="rect">
            <a:avLst/>
          </a:prstGeom>
        </p:spPr>
      </p:pic>
      <p:sp>
        <p:nvSpPr>
          <p:cNvPr id="14" name="TextBox 13"/>
          <p:cNvSpPr txBox="1"/>
          <p:nvPr/>
        </p:nvSpPr>
        <p:spPr>
          <a:xfrm>
            <a:off x="2915782" y="3684368"/>
            <a:ext cx="3506592" cy="400110"/>
          </a:xfrm>
          <a:prstGeom prst="rect">
            <a:avLst/>
          </a:prstGeom>
          <a:noFill/>
        </p:spPr>
        <p:txBody>
          <a:bodyPr wrap="square" rtlCol="0">
            <a:spAutoFit/>
          </a:bodyPr>
          <a:lstStyle/>
          <a:p>
            <a:r>
              <a:rPr lang="en-US" sz="1000" i="1" dirty="0"/>
              <a:t>Comparison of the proposed algorithm with five RR Algorithms for JPEG and J2K images (280 images) in SIQAD Database.</a:t>
            </a:r>
          </a:p>
        </p:txBody>
      </p:sp>
    </p:spTree>
    <p:extLst>
      <p:ext uri="{BB962C8B-B14F-4D97-AF65-F5344CB8AC3E}">
        <p14:creationId xmlns:p14="http://schemas.microsoft.com/office/powerpoint/2010/main" val="34326177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63000" cy="990600"/>
          </a:xfrm>
        </p:spPr>
        <p:txBody>
          <a:bodyPr/>
          <a:lstStyle/>
          <a:p>
            <a:r>
              <a:rPr lang="en-US" sz="2800" i="1" dirty="0">
                <a:solidFill>
                  <a:srgbClr val="FF0000"/>
                </a:solidFill>
                <a:effectLst>
                  <a:outerShdw blurRad="38100" dist="38100" dir="2700000" algn="tl">
                    <a:srgbClr val="000000">
                      <a:alpha val="43137"/>
                    </a:srgbClr>
                  </a:outerShdw>
                </a:effectLst>
              </a:rPr>
              <a:t>Ko</a:t>
            </a:r>
            <a:r>
              <a:rPr lang="en-US" sz="2800" i="1" dirty="0">
                <a:solidFill>
                  <a:schemeClr val="tx1"/>
                </a:solidFill>
                <a:effectLst>
                  <a:outerShdw blurRad="38100" dist="38100" dir="2700000" algn="tl">
                    <a:srgbClr val="000000">
                      <a:alpha val="43137"/>
                    </a:srgbClr>
                  </a:outerShdw>
                </a:effectLst>
              </a:rPr>
              <a:t>nstanz </a:t>
            </a:r>
            <a:r>
              <a:rPr lang="en-US" sz="2800" i="1" dirty="0">
                <a:solidFill>
                  <a:srgbClr val="FF0000"/>
                </a:solidFill>
                <a:effectLst>
                  <a:outerShdw blurRad="38100" dist="38100" dir="2700000" algn="tl">
                    <a:srgbClr val="000000">
                      <a:alpha val="43137"/>
                    </a:srgbClr>
                  </a:outerShdw>
                </a:effectLst>
              </a:rPr>
              <a:t>N</a:t>
            </a:r>
            <a:r>
              <a:rPr lang="en-US" sz="2800" i="1" dirty="0">
                <a:solidFill>
                  <a:schemeClr val="tx1"/>
                </a:solidFill>
                <a:effectLst>
                  <a:outerShdw blurRad="38100" dist="38100" dir="2700000" algn="tl">
                    <a:srgbClr val="000000">
                      <a:alpha val="43137"/>
                    </a:srgbClr>
                  </a:outerShdw>
                </a:effectLst>
              </a:rPr>
              <a:t>atural </a:t>
            </a:r>
            <a:r>
              <a:rPr lang="en-US" sz="2800" i="1" dirty="0">
                <a:solidFill>
                  <a:srgbClr val="FF0000"/>
                </a:solidFill>
                <a:effectLst>
                  <a:outerShdw blurRad="38100" dist="38100" dir="2700000" algn="tl">
                    <a:srgbClr val="000000">
                      <a:alpha val="43137"/>
                    </a:srgbClr>
                  </a:outerShdw>
                </a:effectLst>
              </a:rPr>
              <a:t>I</a:t>
            </a:r>
            <a:r>
              <a:rPr lang="en-US" sz="2800" i="1" dirty="0">
                <a:solidFill>
                  <a:schemeClr val="tx1"/>
                </a:solidFill>
                <a:effectLst>
                  <a:outerShdw blurRad="38100" dist="38100" dir="2700000" algn="tl">
                    <a:srgbClr val="000000">
                      <a:alpha val="43137"/>
                    </a:srgbClr>
                  </a:outerShdw>
                </a:effectLst>
              </a:rPr>
              <a:t>mage </a:t>
            </a:r>
            <a:r>
              <a:rPr lang="en-US" sz="2800" i="1" dirty="0">
                <a:solidFill>
                  <a:srgbClr val="FF0000"/>
                </a:solidFill>
                <a:effectLst>
                  <a:outerShdw blurRad="38100" dist="38100" dir="2700000" algn="tl">
                    <a:srgbClr val="000000">
                      <a:alpha val="43137"/>
                    </a:srgbClr>
                  </a:outerShdw>
                </a:effectLst>
              </a:rPr>
              <a:t>Q</a:t>
            </a:r>
            <a:r>
              <a:rPr lang="en-US" sz="2800" i="1" dirty="0">
                <a:solidFill>
                  <a:schemeClr val="tx1"/>
                </a:solidFill>
                <a:effectLst>
                  <a:outerShdw blurRad="38100" dist="38100" dir="2700000" algn="tl">
                    <a:srgbClr val="000000">
                      <a:alpha val="43137"/>
                    </a:srgbClr>
                  </a:outerShdw>
                </a:effectLst>
              </a:rPr>
              <a:t>uality-</a:t>
            </a:r>
            <a:r>
              <a:rPr lang="en-US" sz="2800" i="1" dirty="0">
                <a:solidFill>
                  <a:srgbClr val="FF0000"/>
                </a:solidFill>
                <a:effectLst>
                  <a:outerShdw blurRad="38100" dist="38100" dir="2700000" algn="tl">
                    <a:srgbClr val="000000">
                      <a:alpha val="43137"/>
                    </a:srgbClr>
                  </a:outerShdw>
                </a:effectLst>
              </a:rPr>
              <a:t>10k</a:t>
            </a:r>
            <a:r>
              <a:rPr lang="en-US" sz="2800" i="1" dirty="0">
                <a:solidFill>
                  <a:schemeClr val="tx1"/>
                </a:solidFill>
                <a:effectLst>
                  <a:outerShdw blurRad="38100" dist="38100" dir="2700000" algn="tl">
                    <a:srgbClr val="000000">
                      <a:alpha val="43137"/>
                    </a:srgbClr>
                  </a:outerShdw>
                </a:effectLst>
              </a:rPr>
              <a:t> Dataset (KoNIQ-10K)</a:t>
            </a:r>
          </a:p>
        </p:txBody>
      </p:sp>
      <p:sp>
        <p:nvSpPr>
          <p:cNvPr id="3" name="Content Placeholder 2"/>
          <p:cNvSpPr>
            <a:spLocks noGrp="1"/>
          </p:cNvSpPr>
          <p:nvPr>
            <p:ph idx="1"/>
          </p:nvPr>
        </p:nvSpPr>
        <p:spPr>
          <a:xfrm>
            <a:off x="609600" y="1124744"/>
            <a:ext cx="7772400" cy="4666456"/>
          </a:xfrm>
        </p:spPr>
        <p:txBody>
          <a:bodyPr/>
          <a:lstStyle/>
          <a:p>
            <a:pPr algn="just">
              <a:buFont typeface="Wingdings" panose="05000000000000000000" pitchFamily="2" charset="2"/>
              <a:buChar char="Ø"/>
            </a:pPr>
            <a:r>
              <a:rPr lang="en-US" sz="1800" dirty="0">
                <a:latin typeface="+mj-lt"/>
                <a:cs typeface="Arial" panose="020B0604020202020204" pitchFamily="34" charset="0"/>
              </a:rPr>
              <a:t>In existing IQA databases such as SIQAD, Live, Live-in-the-wild, TID, CSIQ </a:t>
            </a:r>
          </a:p>
          <a:p>
            <a:pPr lvl="1" algn="just">
              <a:buFont typeface="Wingdings" panose="05000000000000000000" pitchFamily="2" charset="2"/>
              <a:buChar char="Ø"/>
            </a:pPr>
            <a:r>
              <a:rPr lang="en-US" sz="1400" dirty="0">
                <a:latin typeface="+mj-lt"/>
                <a:cs typeface="Arial" panose="020B0604020202020204" pitchFamily="34" charset="0"/>
              </a:rPr>
              <a:t>are very small in size (less than 1000 images) and </a:t>
            </a:r>
          </a:p>
          <a:p>
            <a:pPr lvl="1" algn="just">
              <a:buFont typeface="Wingdings" panose="05000000000000000000" pitchFamily="2" charset="2"/>
              <a:buChar char="Ø"/>
            </a:pPr>
            <a:r>
              <a:rPr lang="en-US" sz="1400" dirty="0">
                <a:latin typeface="+mj-lt"/>
                <a:cs typeface="Arial" panose="020B0604020202020204" pitchFamily="34" charset="0"/>
              </a:rPr>
              <a:t>they only give the information about the perceptual quality. </a:t>
            </a:r>
          </a:p>
          <a:p>
            <a:pPr lvl="1" algn="just">
              <a:buFont typeface="Wingdings" panose="05000000000000000000" pitchFamily="2" charset="2"/>
              <a:buChar char="Ø"/>
            </a:pPr>
            <a:endParaRPr lang="en-US" sz="1400" dirty="0">
              <a:latin typeface="+mj-lt"/>
              <a:cs typeface="Arial" panose="020B0604020202020204" pitchFamily="34" charset="0"/>
            </a:endParaRPr>
          </a:p>
          <a:p>
            <a:pPr algn="just">
              <a:buFont typeface="Wingdings" panose="05000000000000000000" pitchFamily="2" charset="2"/>
              <a:buChar char="Ø"/>
            </a:pPr>
            <a:r>
              <a:rPr lang="en-US" sz="1800" dirty="0">
                <a:latin typeface="+mj-lt"/>
                <a:cs typeface="Arial" panose="020B0604020202020204" pitchFamily="34" charset="0"/>
              </a:rPr>
              <a:t>With this view, we created a new dataset namely KoNIQ-10K dataset,</a:t>
            </a:r>
          </a:p>
          <a:p>
            <a:pPr lvl="1" algn="just">
              <a:buFont typeface="Wingdings" panose="05000000000000000000" pitchFamily="2" charset="2"/>
              <a:buChar char="Ø"/>
            </a:pPr>
            <a:r>
              <a:rPr lang="en-US" sz="1400" dirty="0">
                <a:latin typeface="+mj-lt"/>
                <a:cs typeface="Arial" panose="020B0604020202020204" pitchFamily="34" charset="0"/>
              </a:rPr>
              <a:t>It has </a:t>
            </a:r>
            <a:r>
              <a:rPr lang="en-US" sz="1400" b="1" i="1" dirty="0">
                <a:solidFill>
                  <a:srgbClr val="FF0000"/>
                </a:solidFill>
                <a:latin typeface="+mj-lt"/>
                <a:cs typeface="Arial" panose="020B0604020202020204" pitchFamily="34" charset="0"/>
              </a:rPr>
              <a:t>10,373 images </a:t>
            </a:r>
            <a:r>
              <a:rPr lang="en-US" sz="1400" dirty="0">
                <a:latin typeface="+mj-lt"/>
                <a:cs typeface="Arial" panose="020B0604020202020204" pitchFamily="34" charset="0"/>
              </a:rPr>
              <a:t>of different categories.</a:t>
            </a:r>
          </a:p>
          <a:p>
            <a:pPr lvl="1" algn="just">
              <a:buFont typeface="Wingdings" panose="05000000000000000000" pitchFamily="2" charset="2"/>
              <a:buChar char="Ø"/>
            </a:pPr>
            <a:r>
              <a:rPr lang="en-US" sz="1400" dirty="0">
                <a:latin typeface="+mj-lt"/>
                <a:cs typeface="Arial" panose="020B0604020202020204" pitchFamily="34" charset="0"/>
              </a:rPr>
              <a:t>Each image is at-least judged by </a:t>
            </a:r>
            <a:r>
              <a:rPr lang="en-US" sz="1400" b="1" i="1" dirty="0">
                <a:solidFill>
                  <a:srgbClr val="FF0000"/>
                </a:solidFill>
                <a:latin typeface="+mj-lt"/>
                <a:cs typeface="Arial" panose="020B0604020202020204" pitchFamily="34" charset="0"/>
              </a:rPr>
              <a:t>65 subjects</a:t>
            </a:r>
            <a:r>
              <a:rPr lang="en-US" sz="1400" b="1" i="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1400" dirty="0">
                <a:latin typeface="+mj-lt"/>
                <a:cs typeface="Arial" panose="020B0604020202020204" pitchFamily="34" charset="0"/>
              </a:rPr>
              <a:t>via outsourcing using crowdflower.com. </a:t>
            </a:r>
          </a:p>
          <a:p>
            <a:pPr lvl="1" algn="just">
              <a:buFont typeface="Wingdings" panose="05000000000000000000" pitchFamily="2" charset="2"/>
              <a:buChar char="Ø"/>
            </a:pPr>
            <a:r>
              <a:rPr lang="en-US" sz="1400" dirty="0">
                <a:latin typeface="+mj-lt"/>
                <a:cs typeface="Arial" panose="020B0604020202020204" pitchFamily="34" charset="0"/>
              </a:rPr>
              <a:t>To create this dataset approximately </a:t>
            </a:r>
            <a:r>
              <a:rPr lang="en-US" sz="1400" b="1" i="1" dirty="0">
                <a:solidFill>
                  <a:srgbClr val="FF0000"/>
                </a:solidFill>
                <a:latin typeface="+mj-lt"/>
                <a:cs typeface="Arial" panose="020B0604020202020204" pitchFamily="34" charset="0"/>
              </a:rPr>
              <a:t>1 million </a:t>
            </a:r>
            <a:r>
              <a:rPr lang="en-US" sz="1400" dirty="0">
                <a:latin typeface="+mj-lt"/>
                <a:cs typeface="Arial" panose="020B0604020202020204" pitchFamily="34" charset="0"/>
              </a:rPr>
              <a:t>subjective testing are performed.</a:t>
            </a:r>
          </a:p>
          <a:p>
            <a:pPr lvl="1" algn="just">
              <a:buFont typeface="Wingdings" panose="05000000000000000000" pitchFamily="2" charset="2"/>
              <a:buChar char="Ø"/>
            </a:pPr>
            <a:r>
              <a:rPr lang="en-US" sz="1400" dirty="0">
                <a:latin typeface="+mj-lt"/>
                <a:cs typeface="Arial" panose="020B0604020202020204" pitchFamily="34" charset="0"/>
              </a:rPr>
              <a:t>Each subject is asked to give </a:t>
            </a:r>
            <a:r>
              <a:rPr lang="en-US" sz="1400" b="1" i="1" dirty="0">
                <a:solidFill>
                  <a:srgbClr val="FF0000"/>
                </a:solidFill>
                <a:latin typeface="+mj-lt"/>
                <a:cs typeface="Arial" panose="020B0604020202020204" pitchFamily="34" charset="0"/>
              </a:rPr>
              <a:t>quality score </a:t>
            </a:r>
            <a:r>
              <a:rPr lang="en-US" sz="1400" dirty="0">
                <a:latin typeface="+mj-lt"/>
                <a:cs typeface="Arial" panose="020B0604020202020204" pitchFamily="34" charset="0"/>
              </a:rPr>
              <a:t>and also identify the perceivable distortions. </a:t>
            </a:r>
          </a:p>
          <a:p>
            <a:pPr algn="just">
              <a:buFont typeface="Wingdings" panose="05000000000000000000" pitchFamily="2" charset="2"/>
              <a:buChar char="Ø"/>
            </a:pPr>
            <a:endParaRPr lang="en-US" sz="1800" dirty="0">
              <a:latin typeface="+mj-lt"/>
              <a:cs typeface="Arial" panose="020B0604020202020204" pitchFamily="34" charset="0"/>
            </a:endParaRPr>
          </a:p>
          <a:p>
            <a:pPr algn="just">
              <a:buFont typeface="Wingdings" panose="05000000000000000000" pitchFamily="2" charset="2"/>
              <a:buChar char="Ø"/>
            </a:pPr>
            <a:r>
              <a:rPr lang="en-US" sz="1800" dirty="0">
                <a:latin typeface="+mj-lt"/>
                <a:cs typeface="Arial" panose="020B0604020202020204" pitchFamily="34" charset="0"/>
              </a:rPr>
              <a:t>These four distortions are:</a:t>
            </a:r>
          </a:p>
          <a:p>
            <a:pPr lvl="1" algn="just">
              <a:buFont typeface="Wingdings" panose="05000000000000000000" pitchFamily="2" charset="2"/>
              <a:buChar char="Ø"/>
            </a:pPr>
            <a:r>
              <a:rPr lang="en-US" sz="1400" b="1" i="1" dirty="0">
                <a:solidFill>
                  <a:srgbClr val="FF0000"/>
                </a:solidFill>
                <a:latin typeface="+mj-lt"/>
                <a:cs typeface="Arial" panose="020B0604020202020204" pitchFamily="34" charset="0"/>
              </a:rPr>
              <a:t>Blur distortion:  </a:t>
            </a:r>
            <a:r>
              <a:rPr lang="en-US" sz="1400" dirty="0">
                <a:latin typeface="+mj-lt"/>
                <a:cs typeface="Arial" panose="020B0604020202020204" pitchFamily="34" charset="0"/>
              </a:rPr>
              <a:t>due to the incorrect focus, camera shake, or motion blur.</a:t>
            </a:r>
          </a:p>
          <a:p>
            <a:pPr lvl="1" algn="just">
              <a:buFont typeface="Wingdings" panose="05000000000000000000" pitchFamily="2" charset="2"/>
              <a:buChar char="Ø"/>
            </a:pPr>
            <a:r>
              <a:rPr lang="en-US" sz="1400" b="1" i="1" dirty="0">
                <a:solidFill>
                  <a:srgbClr val="FF0000"/>
                </a:solidFill>
                <a:latin typeface="+mj-lt"/>
                <a:cs typeface="Arial" panose="020B0604020202020204" pitchFamily="34" charset="0"/>
              </a:rPr>
              <a:t>Contrast distortion:</a:t>
            </a:r>
            <a:r>
              <a:rPr lang="en-US" sz="1400" dirty="0">
                <a:latin typeface="+mj-lt"/>
                <a:cs typeface="Arial" panose="020B0604020202020204" pitchFamily="34" charset="0"/>
              </a:rPr>
              <a:t> caused by excessive contrast adjustments or over-sharpening or simply bad exposure. </a:t>
            </a:r>
          </a:p>
          <a:p>
            <a:pPr lvl="1" algn="just">
              <a:buFont typeface="Wingdings" panose="05000000000000000000" pitchFamily="2" charset="2"/>
              <a:buChar char="Ø"/>
            </a:pPr>
            <a:r>
              <a:rPr lang="en-US" sz="1400" b="1" i="1" dirty="0">
                <a:solidFill>
                  <a:srgbClr val="FF0000"/>
                </a:solidFill>
                <a:latin typeface="+mj-lt"/>
                <a:cs typeface="Arial" panose="020B0604020202020204" pitchFamily="34" charset="0"/>
              </a:rPr>
              <a:t>Artifacts:</a:t>
            </a:r>
            <a:r>
              <a:rPr lang="en-US" sz="1400" b="1" i="1" dirty="0">
                <a:solidFill>
                  <a:srgbClr val="FF0000"/>
                </a:solidFill>
                <a:effectLst>
                  <a:outerShdw blurRad="38100" dist="38100" dir="2700000" algn="tl">
                    <a:srgbClr val="000000">
                      <a:alpha val="43137"/>
                    </a:srgbClr>
                  </a:outerShdw>
                </a:effectLst>
                <a:latin typeface="+mj-lt"/>
                <a:cs typeface="Arial" panose="020B0604020202020204" pitchFamily="34" charset="0"/>
              </a:rPr>
              <a:t> </a:t>
            </a:r>
            <a:r>
              <a:rPr lang="en-US" sz="1400" dirty="0">
                <a:latin typeface="+mj-lt"/>
                <a:cs typeface="Arial" panose="020B0604020202020204" pitchFamily="34" charset="0"/>
              </a:rPr>
              <a:t>due to compression artifacts, grain or noise due to high ISO settings, </a:t>
            </a:r>
            <a:r>
              <a:rPr lang="en-US" sz="1400" dirty="0" err="1">
                <a:latin typeface="+mj-lt"/>
                <a:cs typeface="Arial" panose="020B0604020202020204" pitchFamily="34" charset="0"/>
              </a:rPr>
              <a:t>pixelation</a:t>
            </a:r>
            <a:r>
              <a:rPr lang="en-US" sz="1400" dirty="0">
                <a:latin typeface="+mj-lt"/>
                <a:cs typeface="Arial" panose="020B0604020202020204" pitchFamily="34" charset="0"/>
              </a:rPr>
              <a:t> or aliasing due to poor image upscaling, etc.</a:t>
            </a:r>
          </a:p>
          <a:p>
            <a:pPr lvl="1" algn="just">
              <a:buFont typeface="Wingdings" panose="05000000000000000000" pitchFamily="2" charset="2"/>
              <a:buChar char="Ø"/>
            </a:pPr>
            <a:r>
              <a:rPr lang="en-US" sz="1400" b="1" i="1" dirty="0">
                <a:solidFill>
                  <a:srgbClr val="FF0000"/>
                </a:solidFill>
                <a:latin typeface="+mj-lt"/>
                <a:cs typeface="Arial" panose="020B0604020202020204" pitchFamily="34" charset="0"/>
              </a:rPr>
              <a:t>Color distortion:</a:t>
            </a:r>
            <a:r>
              <a:rPr lang="en-US" sz="1400" dirty="0">
                <a:latin typeface="+mj-lt"/>
                <a:cs typeface="Arial" panose="020B0604020202020204" pitchFamily="34" charset="0"/>
              </a:rPr>
              <a:t>  because of color shifting (fringing) and over-saturation. </a:t>
            </a:r>
          </a:p>
          <a:p>
            <a:pPr lvl="1" algn="just">
              <a:buFont typeface="Wingdings" panose="05000000000000000000" pitchFamily="2" charset="2"/>
              <a:buChar char="Ø"/>
            </a:pPr>
            <a:r>
              <a:rPr lang="en-US" sz="1400" b="1" i="1" dirty="0">
                <a:solidFill>
                  <a:srgbClr val="FF0000"/>
                </a:solidFill>
                <a:latin typeface="+mj-lt"/>
                <a:cs typeface="Arial" panose="020B0604020202020204" pitchFamily="34" charset="0"/>
              </a:rPr>
              <a:t>No distortion:</a:t>
            </a:r>
            <a:r>
              <a:rPr lang="en-US" sz="1400" dirty="0">
                <a:latin typeface="+mj-lt"/>
                <a:cs typeface="Arial" panose="020B0604020202020204" pitchFamily="34" charset="0"/>
              </a:rPr>
              <a:t> if a subject is not able to identify any distortion.</a:t>
            </a:r>
          </a:p>
          <a:p>
            <a:pPr lvl="1" algn="just">
              <a:buFont typeface="Wingdings" panose="05000000000000000000" pitchFamily="2" charset="2"/>
              <a:buChar char="Ø"/>
            </a:pPr>
            <a:endParaRPr lang="en-US" sz="1400" dirty="0">
              <a:latin typeface="+mj-lt"/>
              <a:cs typeface="Arial" panose="020B0604020202020204" pitchFamily="34" charset="0"/>
            </a:endParaRPr>
          </a:p>
          <a:p>
            <a:pPr algn="just">
              <a:buFont typeface="Wingdings" panose="05000000000000000000" pitchFamily="2" charset="2"/>
              <a:buChar char="Ø"/>
            </a:pPr>
            <a:endParaRPr lang="en-US" sz="1800" dirty="0">
              <a:latin typeface="+mj-lt"/>
              <a:cs typeface="Arial" panose="020B0604020202020204" pitchFamily="34" charset="0"/>
            </a:endParaRPr>
          </a:p>
          <a:p>
            <a:pPr lvl="2" algn="just">
              <a:lnSpc>
                <a:spcPct val="150000"/>
              </a:lnSpc>
              <a:buFont typeface="Wingdings" panose="05000000000000000000" pitchFamily="2" charset="2"/>
              <a:buChar char="Ø"/>
            </a:pPr>
            <a:endParaRPr lang="en-US" altLang="en-US" sz="1200" dirty="0">
              <a:latin typeface="+mj-lt"/>
              <a:cs typeface="Arial" panose="020B0604020202020204" pitchFamily="34" charset="0"/>
            </a:endParaRPr>
          </a:p>
          <a:p>
            <a:pPr lvl="1" algn="just">
              <a:lnSpc>
                <a:spcPct val="150000"/>
              </a:lnSpc>
              <a:buFont typeface="Wingdings" panose="05000000000000000000" pitchFamily="2" charset="2"/>
              <a:buChar char="Ø"/>
            </a:pPr>
            <a:endParaRPr lang="en-US" altLang="en-US" sz="1600" dirty="0">
              <a:latin typeface="+mj-lt"/>
              <a:cs typeface="Arial" panose="020B0604020202020204" pitchFamily="34" charset="0"/>
            </a:endParaRPr>
          </a:p>
          <a:p>
            <a:pPr algn="just">
              <a:buFont typeface="Wingdings" panose="05000000000000000000" pitchFamily="2" charset="2"/>
              <a:buChar char="Ø"/>
            </a:pPr>
            <a:endParaRPr lang="en-US" sz="1600" dirty="0">
              <a:latin typeface="+mj-lt"/>
            </a:endParaRP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62</a:t>
            </a:fld>
            <a:endParaRPr lang="en-US" altLang="zh-TW"/>
          </a:p>
        </p:txBody>
      </p:sp>
      <p:sp>
        <p:nvSpPr>
          <p:cNvPr id="5" name="TextBox 4">
            <a:extLst>
              <a:ext uri="{FF2B5EF4-FFF2-40B4-BE49-F238E27FC236}">
                <a16:creationId xmlns:a16="http://schemas.microsoft.com/office/drawing/2014/main" id="{8A213163-E114-4599-9E4F-146FFE537631}"/>
              </a:ext>
            </a:extLst>
          </p:cNvPr>
          <p:cNvSpPr txBox="1"/>
          <p:nvPr/>
        </p:nvSpPr>
        <p:spPr>
          <a:xfrm>
            <a:off x="593352" y="6538545"/>
            <a:ext cx="7971734" cy="292388"/>
          </a:xfrm>
          <a:prstGeom prst="rect">
            <a:avLst/>
          </a:prstGeom>
          <a:noFill/>
        </p:spPr>
        <p:txBody>
          <a:bodyPr wrap="none" rtlCol="0">
            <a:spAutoFit/>
          </a:bodyPr>
          <a:lstStyle/>
          <a:p>
            <a:r>
              <a:rPr lang="en-US" sz="1300" dirty="0"/>
              <a:t>** We are thankful to Prof. Dietmar </a:t>
            </a:r>
            <a:r>
              <a:rPr lang="en-US" sz="1300" dirty="0" err="1"/>
              <a:t>Saupe</a:t>
            </a:r>
            <a:r>
              <a:rPr lang="en-US" sz="1300" dirty="0"/>
              <a:t> from University of Konstanz, Germany for sponsoring this research work</a:t>
            </a:r>
          </a:p>
        </p:txBody>
      </p:sp>
    </p:spTree>
    <p:extLst>
      <p:ext uri="{BB962C8B-B14F-4D97-AF65-F5344CB8AC3E}">
        <p14:creationId xmlns:p14="http://schemas.microsoft.com/office/powerpoint/2010/main" val="3738556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63000" cy="990600"/>
          </a:xfrm>
        </p:spPr>
        <p:txBody>
          <a:bodyPr/>
          <a:lstStyle/>
          <a:p>
            <a:r>
              <a:rPr lang="en-US" sz="2800" i="1" dirty="0">
                <a:solidFill>
                  <a:srgbClr val="FF0000"/>
                </a:solidFill>
                <a:effectLst>
                  <a:outerShdw blurRad="38100" dist="38100" dir="2700000" algn="tl">
                    <a:srgbClr val="000000">
                      <a:alpha val="43137"/>
                    </a:srgbClr>
                  </a:outerShdw>
                </a:effectLst>
              </a:rPr>
              <a:t>Which Distortion </a:t>
            </a:r>
            <a:r>
              <a:rPr lang="en-US" sz="2800" i="1" dirty="0">
                <a:solidFill>
                  <a:schemeClr val="tx1"/>
                </a:solidFill>
                <a:effectLst>
                  <a:outerShdw blurRad="38100" dist="38100" dir="2700000" algn="tl">
                    <a:srgbClr val="000000">
                      <a:alpha val="43137"/>
                    </a:srgbClr>
                  </a:outerShdw>
                </a:effectLst>
              </a:rPr>
              <a:t>Most Affects the Perceptual Quality of Natural Images?</a:t>
            </a:r>
          </a:p>
        </p:txBody>
      </p:sp>
      <p:sp>
        <p:nvSpPr>
          <p:cNvPr id="3" name="Content Placeholder 2"/>
          <p:cNvSpPr>
            <a:spLocks noGrp="1"/>
          </p:cNvSpPr>
          <p:nvPr>
            <p:ph idx="1"/>
          </p:nvPr>
        </p:nvSpPr>
        <p:spPr/>
        <p:txBody>
          <a:bodyPr/>
          <a:lstStyle/>
          <a:p>
            <a:pPr lvl="1" algn="just">
              <a:buFont typeface="Wingdings" panose="05000000000000000000" pitchFamily="2" charset="2"/>
              <a:buChar char="Ø"/>
            </a:pPr>
            <a:endParaRPr lang="en-US" sz="1400" dirty="0">
              <a:latin typeface="+mj-lt"/>
              <a:cs typeface="Arial" panose="020B0604020202020204" pitchFamily="34" charset="0"/>
            </a:endParaRPr>
          </a:p>
          <a:p>
            <a:pPr algn="just">
              <a:buFont typeface="Wingdings" panose="05000000000000000000" pitchFamily="2" charset="2"/>
              <a:buChar char="Ø"/>
            </a:pPr>
            <a:endParaRPr lang="en-US" sz="1800" dirty="0">
              <a:latin typeface="+mj-lt"/>
              <a:cs typeface="Arial" panose="020B0604020202020204" pitchFamily="34" charset="0"/>
            </a:endParaRPr>
          </a:p>
          <a:p>
            <a:pPr lvl="2" algn="just">
              <a:lnSpc>
                <a:spcPct val="150000"/>
              </a:lnSpc>
              <a:buFont typeface="Wingdings" panose="05000000000000000000" pitchFamily="2" charset="2"/>
              <a:buChar char="Ø"/>
            </a:pPr>
            <a:endParaRPr lang="en-US" altLang="en-US" sz="1200" dirty="0">
              <a:latin typeface="+mj-lt"/>
              <a:cs typeface="Arial" panose="020B0604020202020204" pitchFamily="34" charset="0"/>
            </a:endParaRPr>
          </a:p>
          <a:p>
            <a:pPr lvl="1" algn="just">
              <a:lnSpc>
                <a:spcPct val="150000"/>
              </a:lnSpc>
              <a:buFont typeface="Wingdings" panose="05000000000000000000" pitchFamily="2" charset="2"/>
              <a:buChar char="Ø"/>
            </a:pPr>
            <a:endParaRPr lang="en-US" altLang="en-US" sz="1600" dirty="0">
              <a:latin typeface="+mj-lt"/>
              <a:cs typeface="Arial" panose="020B0604020202020204" pitchFamily="34" charset="0"/>
            </a:endParaRPr>
          </a:p>
          <a:p>
            <a:pPr algn="just">
              <a:buFont typeface="Wingdings" panose="05000000000000000000" pitchFamily="2" charset="2"/>
              <a:buChar char="Ø"/>
            </a:pPr>
            <a:endParaRPr lang="en-US" sz="1600" dirty="0">
              <a:latin typeface="+mj-l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pic>
        <p:nvPicPr>
          <p:cNvPr id="6" name="Picture 5">
            <a:extLst>
              <a:ext uri="{FF2B5EF4-FFF2-40B4-BE49-F238E27FC236}">
                <a16:creationId xmlns:a16="http://schemas.microsoft.com/office/drawing/2014/main" id="{859E2F8F-9D34-460A-9AD9-5E81E72C2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697" y="1696441"/>
            <a:ext cx="4169979" cy="1752600"/>
          </a:xfrm>
          <a:prstGeom prst="rect">
            <a:avLst/>
          </a:prstGeom>
        </p:spPr>
      </p:pic>
      <p:pic>
        <p:nvPicPr>
          <p:cNvPr id="2050" name="Picture 2" descr="https://writelatex.s3.amazonaws.com/fvxsgkmccccs/uploads/4435/20363685/1.png?X-Amz-Expires=14400&amp;X-Amz-Date=20180513T051103Z&amp;X-Amz-Algorithm=AWS4-HMAC-SHA256&amp;X-Amz-Credential=AKIAJF667VKUK4OW3LCA/20180513/us-east-1/s3/aws4_request&amp;X-Amz-SignedHeaders=host&amp;X-Amz-Signature=8ab0c11cf232618e816bcfd74e6bd1fa3dc7961a830f07ff474cda9186b36223">
            <a:extLst>
              <a:ext uri="{FF2B5EF4-FFF2-40B4-BE49-F238E27FC236}">
                <a16:creationId xmlns:a16="http://schemas.microsoft.com/office/drawing/2014/main" id="{3CD13B0A-844B-4477-BC87-C749EBCCE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676" y="1340768"/>
            <a:ext cx="4464495" cy="309508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A69363F-3639-4361-A192-0D6D3BC54DDD}"/>
              </a:ext>
            </a:extLst>
          </p:cNvPr>
          <p:cNvSpPr/>
          <p:nvPr/>
        </p:nvSpPr>
        <p:spPr bwMode="auto">
          <a:xfrm>
            <a:off x="1187624" y="2492897"/>
            <a:ext cx="2520280" cy="216024"/>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10" name="Rectangle 9">
            <a:extLst>
              <a:ext uri="{FF2B5EF4-FFF2-40B4-BE49-F238E27FC236}">
                <a16:creationId xmlns:a16="http://schemas.microsoft.com/office/drawing/2014/main" id="{2610D0E3-B1AD-4580-B051-674D1023F2BE}"/>
              </a:ext>
            </a:extLst>
          </p:cNvPr>
          <p:cNvSpPr/>
          <p:nvPr/>
        </p:nvSpPr>
        <p:spPr bwMode="auto">
          <a:xfrm>
            <a:off x="1184546" y="3253058"/>
            <a:ext cx="2520280" cy="216024"/>
          </a:xfrm>
          <a:prstGeom prst="rect">
            <a:avLst/>
          </a:prstGeom>
          <a:noFill/>
          <a:ln w="1905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2400" b="0" i="0" u="none" strike="noStrike" cap="none" normalizeH="0" baseline="0">
              <a:ln>
                <a:noFill/>
              </a:ln>
              <a:solidFill>
                <a:schemeClr val="tx1"/>
              </a:solidFill>
              <a:effectLst/>
              <a:latin typeface="Times New Roman" panose="02020603050405020304" pitchFamily="18" charset="0"/>
              <a:ea typeface="新細明體" panose="02020500000000000000" pitchFamily="18" charset="-120"/>
            </a:endParaRPr>
          </a:p>
        </p:txBody>
      </p:sp>
      <p:sp>
        <p:nvSpPr>
          <p:cNvPr id="9" name="TextBox 8">
            <a:extLst>
              <a:ext uri="{FF2B5EF4-FFF2-40B4-BE49-F238E27FC236}">
                <a16:creationId xmlns:a16="http://schemas.microsoft.com/office/drawing/2014/main" id="{F6B3BEEB-645D-4C9C-996F-5343D9650216}"/>
              </a:ext>
            </a:extLst>
          </p:cNvPr>
          <p:cNvSpPr txBox="1"/>
          <p:nvPr/>
        </p:nvSpPr>
        <p:spPr>
          <a:xfrm>
            <a:off x="4521253" y="4389288"/>
            <a:ext cx="4587251" cy="415498"/>
          </a:xfrm>
          <a:prstGeom prst="rect">
            <a:avLst/>
          </a:prstGeom>
          <a:noFill/>
        </p:spPr>
        <p:txBody>
          <a:bodyPr wrap="square" rtlCol="0">
            <a:spAutoFit/>
          </a:bodyPr>
          <a:lstStyle/>
          <a:p>
            <a:r>
              <a:rPr lang="en-US" sz="1050" dirty="0"/>
              <a:t>Fig.1: Relationship between the combinations of distortions and the prediction of perceptual quality.</a:t>
            </a:r>
          </a:p>
        </p:txBody>
      </p:sp>
      <p:sp>
        <p:nvSpPr>
          <p:cNvPr id="11" name="TextBox 10">
            <a:extLst>
              <a:ext uri="{FF2B5EF4-FFF2-40B4-BE49-F238E27FC236}">
                <a16:creationId xmlns:a16="http://schemas.microsoft.com/office/drawing/2014/main" id="{BDB5196D-AE66-4760-B7BE-7B18A0726C28}"/>
              </a:ext>
            </a:extLst>
          </p:cNvPr>
          <p:cNvSpPr txBox="1"/>
          <p:nvPr/>
        </p:nvSpPr>
        <p:spPr>
          <a:xfrm>
            <a:off x="617285" y="4786022"/>
            <a:ext cx="8397235" cy="2062103"/>
          </a:xfrm>
          <a:prstGeom prst="rect">
            <a:avLst/>
          </a:prstGeom>
          <a:noFill/>
        </p:spPr>
        <p:txBody>
          <a:bodyPr wrap="none" rtlCol="0">
            <a:spAutoFit/>
          </a:bodyPr>
          <a:lstStyle/>
          <a:p>
            <a:pPr marL="285750" indent="-285750">
              <a:buFont typeface="Wingdings" panose="05000000000000000000" pitchFamily="2" charset="2"/>
              <a:buChar char="Ø"/>
            </a:pPr>
            <a:r>
              <a:rPr lang="en-US" sz="1600" dirty="0"/>
              <a:t>The </a:t>
            </a:r>
            <a:r>
              <a:rPr lang="en-US" sz="1600" i="1" dirty="0">
                <a:solidFill>
                  <a:srgbClr val="FF0000"/>
                </a:solidFill>
              </a:rPr>
              <a:t>blur most affects the perceptual quality </a:t>
            </a:r>
            <a:r>
              <a:rPr lang="en-US" sz="1600" dirty="0"/>
              <a:t>(weight corresponding to the blur is highest in each </a:t>
            </a:r>
          </a:p>
          <a:p>
            <a:r>
              <a:rPr lang="en-US" sz="1600" dirty="0"/>
              <a:t>fig 1.(a), 1.(b), and 1.(d) followed by the artifacts). </a:t>
            </a:r>
          </a:p>
          <a:p>
            <a:endParaRPr lang="en-US" sz="1600" dirty="0"/>
          </a:p>
          <a:p>
            <a:pPr marL="285750" indent="-285750">
              <a:buFont typeface="Wingdings" panose="05000000000000000000" pitchFamily="2" charset="2"/>
              <a:buChar char="Ø"/>
            </a:pPr>
            <a:r>
              <a:rPr lang="en-US" sz="1600" i="1" dirty="0">
                <a:solidFill>
                  <a:srgbClr val="FF0000"/>
                </a:solidFill>
              </a:rPr>
              <a:t>Without the prediction of blur distortion</a:t>
            </a:r>
            <a:r>
              <a:rPr lang="en-US" sz="1600" dirty="0"/>
              <a:t>, other distortions do not have the ability of accurately</a:t>
            </a:r>
          </a:p>
          <a:p>
            <a:r>
              <a:rPr lang="en-US" sz="1600" dirty="0"/>
              <a:t> predicting the perceptual quality (Fig. 1(c)). </a:t>
            </a:r>
          </a:p>
          <a:p>
            <a:endParaRPr lang="en-US" sz="1600" dirty="0"/>
          </a:p>
          <a:p>
            <a:pPr marL="285750" indent="-285750">
              <a:buFont typeface="Wingdings" panose="05000000000000000000" pitchFamily="2" charset="2"/>
              <a:buChar char="Ø"/>
            </a:pPr>
            <a:r>
              <a:rPr lang="en-US" sz="1600" dirty="0"/>
              <a:t>The efficient estimation of perceptual blur and artifacts can help to estimate the quality </a:t>
            </a:r>
          </a:p>
          <a:p>
            <a:r>
              <a:rPr lang="en-US" sz="1600" dirty="0"/>
              <a:t>of images with a </a:t>
            </a:r>
            <a:r>
              <a:rPr lang="en-US" sz="1600" i="1" dirty="0">
                <a:solidFill>
                  <a:srgbClr val="FF0000"/>
                </a:solidFill>
              </a:rPr>
              <a:t>correlation coefficient higher than 0.92</a:t>
            </a:r>
            <a:r>
              <a:rPr lang="en-US" sz="1600" dirty="0"/>
              <a:t> (as shown in Fig 1(a) and 1(b)). </a:t>
            </a:r>
          </a:p>
        </p:txBody>
      </p:sp>
      <p:cxnSp>
        <p:nvCxnSpPr>
          <p:cNvPr id="7" name="Straight Arrow Connector 6">
            <a:extLst>
              <a:ext uri="{FF2B5EF4-FFF2-40B4-BE49-F238E27FC236}">
                <a16:creationId xmlns:a16="http://schemas.microsoft.com/office/drawing/2014/main" id="{A09D41EB-BEE1-4899-997D-22289B692DA5}"/>
              </a:ext>
            </a:extLst>
          </p:cNvPr>
          <p:cNvCxnSpPr/>
          <p:nvPr/>
        </p:nvCxnSpPr>
        <p:spPr bwMode="auto">
          <a:xfrm>
            <a:off x="6084168" y="1387334"/>
            <a:ext cx="288032" cy="3356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54B90D72-A32E-4C89-A032-4C2182A4C8AE}"/>
              </a:ext>
            </a:extLst>
          </p:cNvPr>
          <p:cNvCxnSpPr/>
          <p:nvPr/>
        </p:nvCxnSpPr>
        <p:spPr bwMode="auto">
          <a:xfrm>
            <a:off x="8357963" y="1387334"/>
            <a:ext cx="288032" cy="3356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E087745F-296E-45D0-91E5-F2091F46899E}"/>
              </a:ext>
            </a:extLst>
          </p:cNvPr>
          <p:cNvCxnSpPr/>
          <p:nvPr/>
        </p:nvCxnSpPr>
        <p:spPr bwMode="auto">
          <a:xfrm>
            <a:off x="8382000" y="2996731"/>
            <a:ext cx="288032" cy="33563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45864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63000" cy="990600"/>
          </a:xfrm>
        </p:spPr>
        <p:txBody>
          <a:bodyPr/>
          <a:lstStyle/>
          <a:p>
            <a:r>
              <a:rPr lang="en-US" sz="2800" i="1" dirty="0">
                <a:solidFill>
                  <a:srgbClr val="FF0000"/>
                </a:solidFill>
                <a:effectLst>
                  <a:outerShdw blurRad="38100" dist="38100" dir="2700000" algn="tl">
                    <a:srgbClr val="000000">
                      <a:alpha val="43137"/>
                    </a:srgbClr>
                  </a:outerShdw>
                </a:effectLst>
              </a:rPr>
              <a:t>DAIQA:</a:t>
            </a:r>
            <a:r>
              <a:rPr lang="en-US" sz="2800" i="1" dirty="0">
                <a:solidFill>
                  <a:schemeClr val="tx1"/>
                </a:solidFill>
                <a:effectLst>
                  <a:outerShdw blurRad="38100" dist="38100" dir="2700000" algn="tl">
                    <a:srgbClr val="000000">
                      <a:alpha val="43137"/>
                    </a:srgbClr>
                  </a:outerShdw>
                </a:effectLst>
              </a:rPr>
              <a:t> </a:t>
            </a:r>
            <a:r>
              <a:rPr lang="en-US" sz="2800" i="1" dirty="0">
                <a:solidFill>
                  <a:srgbClr val="FF0000"/>
                </a:solidFill>
                <a:effectLst>
                  <a:outerShdw blurRad="38100" dist="38100" dir="2700000" algn="tl">
                    <a:srgbClr val="000000">
                      <a:alpha val="43137"/>
                    </a:srgbClr>
                  </a:outerShdw>
                </a:effectLst>
              </a:rPr>
              <a:t>D</a:t>
            </a:r>
            <a:r>
              <a:rPr lang="en-US" sz="2800" i="1" dirty="0">
                <a:solidFill>
                  <a:schemeClr val="tx1"/>
                </a:solidFill>
                <a:effectLst>
                  <a:outerShdw blurRad="38100" dist="38100" dir="2700000" algn="tl">
                    <a:srgbClr val="000000">
                      <a:alpha val="43137"/>
                    </a:srgbClr>
                  </a:outerShdw>
                </a:effectLst>
              </a:rPr>
              <a:t>istortion-</a:t>
            </a:r>
            <a:r>
              <a:rPr lang="en-US" sz="2800" i="1" dirty="0">
                <a:solidFill>
                  <a:srgbClr val="FF0000"/>
                </a:solidFill>
                <a:effectLst>
                  <a:outerShdw blurRad="38100" dist="38100" dir="2700000" algn="tl">
                    <a:srgbClr val="000000">
                      <a:alpha val="43137"/>
                    </a:srgbClr>
                  </a:outerShdw>
                </a:effectLst>
              </a:rPr>
              <a:t>a</a:t>
            </a:r>
            <a:r>
              <a:rPr lang="en-US" sz="2800" i="1" dirty="0">
                <a:solidFill>
                  <a:schemeClr val="tx1"/>
                </a:solidFill>
                <a:effectLst>
                  <a:outerShdw blurRad="38100" dist="38100" dir="2700000" algn="tl">
                    <a:srgbClr val="000000">
                      <a:alpha val="43137"/>
                    </a:srgbClr>
                  </a:outerShdw>
                </a:effectLst>
              </a:rPr>
              <a:t>ware and </a:t>
            </a:r>
            <a:r>
              <a:rPr lang="en-US" sz="2800" i="1" dirty="0">
                <a:solidFill>
                  <a:srgbClr val="FF0000"/>
                </a:solidFill>
                <a:effectLst>
                  <a:outerShdw blurRad="38100" dist="38100" dir="2700000" algn="tl">
                    <a:srgbClr val="000000">
                      <a:alpha val="43137"/>
                    </a:srgbClr>
                  </a:outerShdw>
                </a:effectLst>
              </a:rPr>
              <a:t>D</a:t>
            </a:r>
            <a:r>
              <a:rPr lang="en-US" sz="2800" i="1" dirty="0">
                <a:solidFill>
                  <a:schemeClr val="tx1"/>
                </a:solidFill>
                <a:effectLst>
                  <a:outerShdw blurRad="38100" dist="38100" dir="2700000" algn="tl">
                    <a:srgbClr val="000000">
                      <a:alpha val="43137"/>
                    </a:srgbClr>
                  </a:outerShdw>
                </a:effectLst>
              </a:rPr>
              <a:t>eep-</a:t>
            </a:r>
            <a:r>
              <a:rPr lang="en-US" sz="2800" i="1" dirty="0">
                <a:solidFill>
                  <a:srgbClr val="FF0000"/>
                </a:solidFill>
                <a:effectLst>
                  <a:outerShdw blurRad="38100" dist="38100" dir="2700000" algn="tl">
                    <a:srgbClr val="000000">
                      <a:alpha val="43137"/>
                    </a:srgbClr>
                  </a:outerShdw>
                </a:effectLst>
              </a:rPr>
              <a:t>L</a:t>
            </a:r>
            <a:r>
              <a:rPr lang="en-US" sz="2800" i="1" dirty="0">
                <a:solidFill>
                  <a:schemeClr val="tx1"/>
                </a:solidFill>
                <a:effectLst>
                  <a:outerShdw blurRad="38100" dist="38100" dir="2700000" algn="tl">
                    <a:srgbClr val="000000">
                      <a:alpha val="43137"/>
                    </a:srgbClr>
                  </a:outerShdw>
                </a:effectLst>
              </a:rPr>
              <a:t>earning based </a:t>
            </a:r>
            <a:r>
              <a:rPr lang="en-US" sz="2800" i="1" dirty="0">
                <a:solidFill>
                  <a:srgbClr val="FF0000"/>
                </a:solidFill>
                <a:effectLst>
                  <a:outerShdw blurRad="38100" dist="38100" dir="2700000" algn="tl">
                    <a:srgbClr val="000000">
                      <a:alpha val="43137"/>
                    </a:srgbClr>
                  </a:outerShdw>
                </a:effectLst>
              </a:rPr>
              <a:t>I</a:t>
            </a:r>
            <a:r>
              <a:rPr lang="en-US" sz="2800" i="1" dirty="0">
                <a:solidFill>
                  <a:schemeClr val="tx1"/>
                </a:solidFill>
                <a:effectLst>
                  <a:outerShdw blurRad="38100" dist="38100" dir="2700000" algn="tl">
                    <a:srgbClr val="000000">
                      <a:alpha val="43137"/>
                    </a:srgbClr>
                  </a:outerShdw>
                </a:effectLst>
              </a:rPr>
              <a:t>mage </a:t>
            </a:r>
            <a:r>
              <a:rPr lang="en-US" sz="2800" i="1" dirty="0">
                <a:solidFill>
                  <a:srgbClr val="FF0000"/>
                </a:solidFill>
                <a:effectLst>
                  <a:outerShdw blurRad="38100" dist="38100" dir="2700000" algn="tl">
                    <a:srgbClr val="000000">
                      <a:alpha val="43137"/>
                    </a:srgbClr>
                  </a:outerShdw>
                </a:effectLst>
              </a:rPr>
              <a:t>Q</a:t>
            </a:r>
            <a:r>
              <a:rPr lang="en-US" sz="2800" i="1" dirty="0">
                <a:solidFill>
                  <a:schemeClr val="tx1"/>
                </a:solidFill>
                <a:effectLst>
                  <a:outerShdw blurRad="38100" dist="38100" dir="2700000" algn="tl">
                    <a:srgbClr val="000000">
                      <a:alpha val="43137"/>
                    </a:srgbClr>
                  </a:outerShdw>
                </a:effectLst>
              </a:rPr>
              <a:t>uality </a:t>
            </a:r>
            <a:r>
              <a:rPr lang="en-US" sz="2800" i="1" dirty="0">
                <a:solidFill>
                  <a:srgbClr val="FF0000"/>
                </a:solidFill>
                <a:effectLst>
                  <a:outerShdw blurRad="38100" dist="38100" dir="2700000" algn="tl">
                    <a:srgbClr val="000000">
                      <a:alpha val="43137"/>
                    </a:srgbClr>
                  </a:outerShdw>
                </a:effectLst>
              </a:rPr>
              <a:t>A</a:t>
            </a:r>
            <a:r>
              <a:rPr lang="en-US" sz="2800" i="1" dirty="0">
                <a:solidFill>
                  <a:schemeClr val="tx1"/>
                </a:solidFill>
                <a:effectLst>
                  <a:outerShdw blurRad="38100" dist="38100" dir="2700000" algn="tl">
                    <a:srgbClr val="000000">
                      <a:alpha val="43137"/>
                    </a:srgbClr>
                  </a:outerShdw>
                </a:effectLst>
              </a:rPr>
              <a:t>ssessment in the Wild</a:t>
            </a:r>
          </a:p>
        </p:txBody>
      </p:sp>
      <p:sp>
        <p:nvSpPr>
          <p:cNvPr id="3" name="Content Placeholder 2"/>
          <p:cNvSpPr>
            <a:spLocks noGrp="1"/>
          </p:cNvSpPr>
          <p:nvPr>
            <p:ph idx="1"/>
          </p:nvPr>
        </p:nvSpPr>
        <p:spPr>
          <a:xfrm>
            <a:off x="609600" y="1124744"/>
            <a:ext cx="7772400" cy="4666456"/>
          </a:xfrm>
        </p:spPr>
        <p:txBody>
          <a:bodyPr/>
          <a:lstStyle/>
          <a:p>
            <a:pPr lvl="1" algn="just">
              <a:buFont typeface="Wingdings" panose="05000000000000000000" pitchFamily="2" charset="2"/>
              <a:buChar char="Ø"/>
            </a:pPr>
            <a:endParaRPr lang="en-US" sz="1400" dirty="0">
              <a:latin typeface="+mj-lt"/>
              <a:cs typeface="Arial" panose="020B0604020202020204" pitchFamily="34" charset="0"/>
            </a:endParaRPr>
          </a:p>
          <a:p>
            <a:pPr algn="just">
              <a:buFont typeface="Wingdings" panose="05000000000000000000" pitchFamily="2" charset="2"/>
              <a:buChar char="Ø"/>
            </a:pPr>
            <a:endParaRPr lang="en-US" sz="1800" dirty="0">
              <a:latin typeface="+mj-lt"/>
              <a:cs typeface="Arial" panose="020B0604020202020204" pitchFamily="34" charset="0"/>
            </a:endParaRPr>
          </a:p>
          <a:p>
            <a:pPr lvl="2" algn="just">
              <a:lnSpc>
                <a:spcPct val="150000"/>
              </a:lnSpc>
              <a:buFont typeface="Wingdings" panose="05000000000000000000" pitchFamily="2" charset="2"/>
              <a:buChar char="Ø"/>
            </a:pPr>
            <a:endParaRPr lang="en-US" altLang="en-US" sz="1200" dirty="0">
              <a:latin typeface="+mj-lt"/>
              <a:cs typeface="Arial" panose="020B0604020202020204" pitchFamily="34" charset="0"/>
            </a:endParaRPr>
          </a:p>
          <a:p>
            <a:pPr lvl="1" algn="just">
              <a:lnSpc>
                <a:spcPct val="150000"/>
              </a:lnSpc>
              <a:buFont typeface="Wingdings" panose="05000000000000000000" pitchFamily="2" charset="2"/>
              <a:buChar char="Ø"/>
            </a:pPr>
            <a:endParaRPr lang="en-US" altLang="en-US" sz="1600" dirty="0">
              <a:latin typeface="+mj-lt"/>
              <a:cs typeface="Arial" panose="020B0604020202020204" pitchFamily="34" charset="0"/>
            </a:endParaRPr>
          </a:p>
          <a:p>
            <a:pPr algn="just">
              <a:buFont typeface="Wingdings" panose="05000000000000000000" pitchFamily="2" charset="2"/>
              <a:buChar char="Ø"/>
            </a:pPr>
            <a:endParaRPr lang="en-US" sz="1600" dirty="0">
              <a:latin typeface="+mj-l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5" name="TextBox 4">
            <a:extLst>
              <a:ext uri="{FF2B5EF4-FFF2-40B4-BE49-F238E27FC236}">
                <a16:creationId xmlns:a16="http://schemas.microsoft.com/office/drawing/2014/main" id="{93C13ABA-1D5A-4130-85D3-FA26B3A95CDE}"/>
              </a:ext>
            </a:extLst>
          </p:cNvPr>
          <p:cNvSpPr txBox="1"/>
          <p:nvPr/>
        </p:nvSpPr>
        <p:spPr>
          <a:xfrm>
            <a:off x="1115616" y="4581128"/>
            <a:ext cx="5040560" cy="2308324"/>
          </a:xfrm>
          <a:prstGeom prst="rect">
            <a:avLst/>
          </a:prstGeom>
          <a:noFill/>
        </p:spPr>
        <p:txBody>
          <a:bodyPr wrap="square" rtlCol="0">
            <a:spAutoFit/>
          </a:bodyPr>
          <a:lstStyle/>
          <a:p>
            <a:pPr algn="ctr"/>
            <a:r>
              <a:rPr lang="en-US" dirty="0"/>
              <a:t>Practical Information</a:t>
            </a:r>
          </a:p>
          <a:p>
            <a:pPr marL="342900" indent="-342900">
              <a:buFont typeface="Wingdings" panose="05000000000000000000" pitchFamily="2" charset="2"/>
              <a:buChar char="Ø"/>
            </a:pPr>
            <a:r>
              <a:rPr lang="en-US" dirty="0"/>
              <a:t>Pre-trained Network: ResNet-101</a:t>
            </a:r>
          </a:p>
          <a:p>
            <a:pPr marL="342900" indent="-342900">
              <a:buFont typeface="Wingdings" panose="05000000000000000000" pitchFamily="2" charset="2"/>
              <a:buChar char="Ø"/>
            </a:pPr>
            <a:r>
              <a:rPr lang="en-US" dirty="0"/>
              <a:t>Learning Rate: 0.01</a:t>
            </a:r>
          </a:p>
          <a:p>
            <a:pPr marL="342900" indent="-342900">
              <a:buFont typeface="Wingdings" panose="05000000000000000000" pitchFamily="2" charset="2"/>
              <a:buChar char="Ø"/>
            </a:pPr>
            <a:r>
              <a:rPr lang="en-US" dirty="0"/>
              <a:t>Activation Function: </a:t>
            </a:r>
            <a:r>
              <a:rPr lang="en-US" dirty="0" err="1"/>
              <a:t>ReLU</a:t>
            </a:r>
            <a:endParaRPr lang="en-US" dirty="0"/>
          </a:p>
          <a:p>
            <a:pPr marL="342900" indent="-342900">
              <a:buFont typeface="Wingdings" panose="05000000000000000000" pitchFamily="2" charset="2"/>
              <a:buChar char="Ø"/>
            </a:pPr>
            <a:r>
              <a:rPr lang="en-US" dirty="0"/>
              <a:t>Loss Function: MSE </a:t>
            </a:r>
          </a:p>
          <a:p>
            <a:pPr marL="342900" indent="-342900">
              <a:buFont typeface="Wingdings" panose="05000000000000000000" pitchFamily="2" charset="2"/>
              <a:buChar char="Ø"/>
            </a:pPr>
            <a:r>
              <a:rPr lang="en-US" dirty="0"/>
              <a:t>No. of Layers </a:t>
            </a:r>
            <a:r>
              <a:rPr lang="en-US" dirty="0" err="1"/>
              <a:t>Freezed</a:t>
            </a:r>
            <a:r>
              <a:rPr lang="en-US" dirty="0"/>
              <a:t>: 85</a:t>
            </a:r>
          </a:p>
        </p:txBody>
      </p:sp>
      <p:pic>
        <p:nvPicPr>
          <p:cNvPr id="10" name="Picture 9">
            <a:extLst>
              <a:ext uri="{FF2B5EF4-FFF2-40B4-BE49-F238E27FC236}">
                <a16:creationId xmlns:a16="http://schemas.microsoft.com/office/drawing/2014/main" id="{820A67EE-EC97-4340-A239-97507CF99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38" y="1124744"/>
            <a:ext cx="7948862" cy="3269184"/>
          </a:xfrm>
          <a:prstGeom prst="rect">
            <a:avLst/>
          </a:prstGeom>
        </p:spPr>
      </p:pic>
    </p:spTree>
    <p:extLst>
      <p:ext uri="{BB962C8B-B14F-4D97-AF65-F5344CB8AC3E}">
        <p14:creationId xmlns:p14="http://schemas.microsoft.com/office/powerpoint/2010/main" val="17403544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63000" cy="990600"/>
          </a:xfrm>
        </p:spPr>
        <p:txBody>
          <a:bodyPr/>
          <a:lstStyle/>
          <a:p>
            <a:r>
              <a:rPr lang="en-US" sz="2800" i="1" dirty="0">
                <a:solidFill>
                  <a:srgbClr val="FF0000"/>
                </a:solidFill>
                <a:effectLst>
                  <a:outerShdw blurRad="38100" dist="38100" dir="2700000" algn="tl">
                    <a:srgbClr val="000000">
                      <a:alpha val="43137"/>
                    </a:srgbClr>
                  </a:outerShdw>
                </a:effectLst>
              </a:rPr>
              <a:t>DAIQA:</a:t>
            </a:r>
            <a:r>
              <a:rPr lang="en-US" sz="2800" i="1" dirty="0">
                <a:solidFill>
                  <a:schemeClr val="tx1"/>
                </a:solidFill>
                <a:effectLst>
                  <a:outerShdw blurRad="38100" dist="38100" dir="2700000" algn="tl">
                    <a:srgbClr val="000000">
                      <a:alpha val="43137"/>
                    </a:srgbClr>
                  </a:outerShdw>
                </a:effectLst>
              </a:rPr>
              <a:t> </a:t>
            </a:r>
            <a:r>
              <a:rPr lang="en-US" sz="2800" i="1" dirty="0">
                <a:solidFill>
                  <a:srgbClr val="FF0000"/>
                </a:solidFill>
                <a:effectLst>
                  <a:outerShdw blurRad="38100" dist="38100" dir="2700000" algn="tl">
                    <a:srgbClr val="000000">
                      <a:alpha val="43137"/>
                    </a:srgbClr>
                  </a:outerShdw>
                </a:effectLst>
              </a:rPr>
              <a:t>D</a:t>
            </a:r>
            <a:r>
              <a:rPr lang="en-US" sz="2800" i="1" dirty="0">
                <a:solidFill>
                  <a:schemeClr val="tx1"/>
                </a:solidFill>
                <a:effectLst>
                  <a:outerShdw blurRad="38100" dist="38100" dir="2700000" algn="tl">
                    <a:srgbClr val="000000">
                      <a:alpha val="43137"/>
                    </a:srgbClr>
                  </a:outerShdw>
                </a:effectLst>
              </a:rPr>
              <a:t>istortion-</a:t>
            </a:r>
            <a:r>
              <a:rPr lang="en-US" sz="2800" i="1" dirty="0">
                <a:solidFill>
                  <a:srgbClr val="FF0000"/>
                </a:solidFill>
                <a:effectLst>
                  <a:outerShdw blurRad="38100" dist="38100" dir="2700000" algn="tl">
                    <a:srgbClr val="000000">
                      <a:alpha val="43137"/>
                    </a:srgbClr>
                  </a:outerShdw>
                </a:effectLst>
              </a:rPr>
              <a:t>a</a:t>
            </a:r>
            <a:r>
              <a:rPr lang="en-US" sz="2800" i="1" dirty="0">
                <a:solidFill>
                  <a:schemeClr val="tx1"/>
                </a:solidFill>
                <a:effectLst>
                  <a:outerShdw blurRad="38100" dist="38100" dir="2700000" algn="tl">
                    <a:srgbClr val="000000">
                      <a:alpha val="43137"/>
                    </a:srgbClr>
                  </a:outerShdw>
                </a:effectLst>
              </a:rPr>
              <a:t>ware and </a:t>
            </a:r>
            <a:r>
              <a:rPr lang="en-US" sz="2800" i="1" dirty="0">
                <a:solidFill>
                  <a:srgbClr val="FF0000"/>
                </a:solidFill>
                <a:effectLst>
                  <a:outerShdw blurRad="38100" dist="38100" dir="2700000" algn="tl">
                    <a:srgbClr val="000000">
                      <a:alpha val="43137"/>
                    </a:srgbClr>
                  </a:outerShdw>
                </a:effectLst>
              </a:rPr>
              <a:t>D</a:t>
            </a:r>
            <a:r>
              <a:rPr lang="en-US" sz="2800" i="1" dirty="0">
                <a:solidFill>
                  <a:schemeClr val="tx1"/>
                </a:solidFill>
                <a:effectLst>
                  <a:outerShdw blurRad="38100" dist="38100" dir="2700000" algn="tl">
                    <a:srgbClr val="000000">
                      <a:alpha val="43137"/>
                    </a:srgbClr>
                  </a:outerShdw>
                </a:effectLst>
              </a:rPr>
              <a:t>eep-</a:t>
            </a:r>
            <a:r>
              <a:rPr lang="en-US" sz="2800" i="1" dirty="0">
                <a:solidFill>
                  <a:srgbClr val="FF0000"/>
                </a:solidFill>
                <a:effectLst>
                  <a:outerShdw blurRad="38100" dist="38100" dir="2700000" algn="tl">
                    <a:srgbClr val="000000">
                      <a:alpha val="43137"/>
                    </a:srgbClr>
                  </a:outerShdw>
                </a:effectLst>
              </a:rPr>
              <a:t>L</a:t>
            </a:r>
            <a:r>
              <a:rPr lang="en-US" sz="2800" i="1" dirty="0">
                <a:solidFill>
                  <a:schemeClr val="tx1"/>
                </a:solidFill>
                <a:effectLst>
                  <a:outerShdw blurRad="38100" dist="38100" dir="2700000" algn="tl">
                    <a:srgbClr val="000000">
                      <a:alpha val="43137"/>
                    </a:srgbClr>
                  </a:outerShdw>
                </a:effectLst>
              </a:rPr>
              <a:t>earning based </a:t>
            </a:r>
            <a:r>
              <a:rPr lang="en-US" sz="2800" i="1" dirty="0">
                <a:solidFill>
                  <a:srgbClr val="FF0000"/>
                </a:solidFill>
                <a:effectLst>
                  <a:outerShdw blurRad="38100" dist="38100" dir="2700000" algn="tl">
                    <a:srgbClr val="000000">
                      <a:alpha val="43137"/>
                    </a:srgbClr>
                  </a:outerShdw>
                </a:effectLst>
              </a:rPr>
              <a:t>I</a:t>
            </a:r>
            <a:r>
              <a:rPr lang="en-US" sz="2800" i="1" dirty="0">
                <a:solidFill>
                  <a:schemeClr val="tx1"/>
                </a:solidFill>
                <a:effectLst>
                  <a:outerShdw blurRad="38100" dist="38100" dir="2700000" algn="tl">
                    <a:srgbClr val="000000">
                      <a:alpha val="43137"/>
                    </a:srgbClr>
                  </a:outerShdw>
                </a:effectLst>
              </a:rPr>
              <a:t>mage </a:t>
            </a:r>
            <a:r>
              <a:rPr lang="en-US" sz="2800" i="1" dirty="0">
                <a:solidFill>
                  <a:srgbClr val="FF0000"/>
                </a:solidFill>
                <a:effectLst>
                  <a:outerShdw blurRad="38100" dist="38100" dir="2700000" algn="tl">
                    <a:srgbClr val="000000">
                      <a:alpha val="43137"/>
                    </a:srgbClr>
                  </a:outerShdw>
                </a:effectLst>
              </a:rPr>
              <a:t>Q</a:t>
            </a:r>
            <a:r>
              <a:rPr lang="en-US" sz="2800" i="1" dirty="0">
                <a:solidFill>
                  <a:schemeClr val="tx1"/>
                </a:solidFill>
                <a:effectLst>
                  <a:outerShdw blurRad="38100" dist="38100" dir="2700000" algn="tl">
                    <a:srgbClr val="000000">
                      <a:alpha val="43137"/>
                    </a:srgbClr>
                  </a:outerShdw>
                </a:effectLst>
              </a:rPr>
              <a:t>uality </a:t>
            </a:r>
            <a:r>
              <a:rPr lang="en-US" sz="2800" i="1" dirty="0">
                <a:solidFill>
                  <a:srgbClr val="FF0000"/>
                </a:solidFill>
                <a:effectLst>
                  <a:outerShdw blurRad="38100" dist="38100" dir="2700000" algn="tl">
                    <a:srgbClr val="000000">
                      <a:alpha val="43137"/>
                    </a:srgbClr>
                  </a:outerShdw>
                </a:effectLst>
              </a:rPr>
              <a:t>A</a:t>
            </a:r>
            <a:r>
              <a:rPr lang="en-US" sz="2800" i="1" dirty="0">
                <a:solidFill>
                  <a:schemeClr val="tx1"/>
                </a:solidFill>
                <a:effectLst>
                  <a:outerShdw blurRad="38100" dist="38100" dir="2700000" algn="tl">
                    <a:srgbClr val="000000">
                      <a:alpha val="43137"/>
                    </a:srgbClr>
                  </a:outerShdw>
                </a:effectLst>
              </a:rPr>
              <a:t>ssessment in the Wild</a:t>
            </a:r>
          </a:p>
        </p:txBody>
      </p:sp>
      <p:sp>
        <p:nvSpPr>
          <p:cNvPr id="3" name="Content Placeholder 2"/>
          <p:cNvSpPr>
            <a:spLocks noGrp="1"/>
          </p:cNvSpPr>
          <p:nvPr>
            <p:ph idx="1"/>
          </p:nvPr>
        </p:nvSpPr>
        <p:spPr>
          <a:xfrm>
            <a:off x="609600" y="1290900"/>
            <a:ext cx="7772400" cy="4666456"/>
          </a:xfrm>
        </p:spPr>
        <p:txBody>
          <a:bodyPr/>
          <a:lstStyle/>
          <a:p>
            <a:pPr lvl="1" algn="just">
              <a:buFont typeface="Wingdings" panose="05000000000000000000" pitchFamily="2" charset="2"/>
              <a:buChar char="Ø"/>
            </a:pPr>
            <a:endParaRPr lang="en-US" sz="1400" dirty="0">
              <a:latin typeface="+mj-lt"/>
              <a:cs typeface="Arial" panose="020B0604020202020204" pitchFamily="34" charset="0"/>
            </a:endParaRPr>
          </a:p>
          <a:p>
            <a:pPr algn="just">
              <a:buFont typeface="Wingdings" panose="05000000000000000000" pitchFamily="2" charset="2"/>
              <a:buChar char="Ø"/>
            </a:pPr>
            <a:endParaRPr lang="en-US" sz="1800" dirty="0">
              <a:latin typeface="+mj-lt"/>
              <a:cs typeface="Arial" panose="020B0604020202020204" pitchFamily="34" charset="0"/>
            </a:endParaRPr>
          </a:p>
          <a:p>
            <a:pPr lvl="2" algn="just">
              <a:lnSpc>
                <a:spcPct val="150000"/>
              </a:lnSpc>
              <a:buFont typeface="Wingdings" panose="05000000000000000000" pitchFamily="2" charset="2"/>
              <a:buChar char="Ø"/>
            </a:pPr>
            <a:endParaRPr lang="en-US" altLang="en-US" sz="1200" dirty="0">
              <a:latin typeface="+mj-lt"/>
              <a:cs typeface="Arial" panose="020B0604020202020204" pitchFamily="34" charset="0"/>
            </a:endParaRPr>
          </a:p>
          <a:p>
            <a:pPr lvl="1" algn="just">
              <a:lnSpc>
                <a:spcPct val="150000"/>
              </a:lnSpc>
              <a:buFont typeface="Wingdings" panose="05000000000000000000" pitchFamily="2" charset="2"/>
              <a:buChar char="Ø"/>
            </a:pPr>
            <a:endParaRPr lang="en-US" altLang="en-US" sz="1600" dirty="0">
              <a:latin typeface="+mj-lt"/>
              <a:cs typeface="Arial" panose="020B0604020202020204" pitchFamily="34" charset="0"/>
            </a:endParaRPr>
          </a:p>
          <a:p>
            <a:pPr algn="just">
              <a:buFont typeface="Wingdings" panose="05000000000000000000" pitchFamily="2" charset="2"/>
              <a:buChar char="Ø"/>
            </a:pPr>
            <a:endParaRPr lang="en-US" sz="1600" dirty="0">
              <a:latin typeface="+mj-l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graphicFrame>
        <p:nvGraphicFramePr>
          <p:cNvPr id="8" name="Table 7">
            <a:extLst>
              <a:ext uri="{FF2B5EF4-FFF2-40B4-BE49-F238E27FC236}">
                <a16:creationId xmlns:a16="http://schemas.microsoft.com/office/drawing/2014/main" id="{7902698D-9153-4B55-99B1-B2361CC26568}"/>
              </a:ext>
            </a:extLst>
          </p:cNvPr>
          <p:cNvGraphicFramePr>
            <a:graphicFrameLocks noGrp="1"/>
          </p:cNvGraphicFramePr>
          <p:nvPr>
            <p:extLst>
              <p:ext uri="{D42A27DB-BD31-4B8C-83A1-F6EECF244321}">
                <p14:modId xmlns:p14="http://schemas.microsoft.com/office/powerpoint/2010/main" val="3971143893"/>
              </p:ext>
            </p:extLst>
          </p:nvPr>
        </p:nvGraphicFramePr>
        <p:xfrm>
          <a:off x="581790" y="1706398"/>
          <a:ext cx="3458344" cy="2653702"/>
        </p:xfrm>
        <a:graphic>
          <a:graphicData uri="http://schemas.openxmlformats.org/drawingml/2006/table">
            <a:tbl>
              <a:tblPr firstRow="1" bandRow="1">
                <a:tableStyleId>{93296810-A885-4BE3-A3E7-6D5BEEA58F35}</a:tableStyleId>
              </a:tblPr>
              <a:tblGrid>
                <a:gridCol w="1747968">
                  <a:extLst>
                    <a:ext uri="{9D8B030D-6E8A-4147-A177-3AD203B41FA5}">
                      <a16:colId xmlns:a16="http://schemas.microsoft.com/office/drawing/2014/main" val="1627507782"/>
                    </a:ext>
                  </a:extLst>
                </a:gridCol>
                <a:gridCol w="769670">
                  <a:extLst>
                    <a:ext uri="{9D8B030D-6E8A-4147-A177-3AD203B41FA5}">
                      <a16:colId xmlns:a16="http://schemas.microsoft.com/office/drawing/2014/main" val="306764324"/>
                    </a:ext>
                  </a:extLst>
                </a:gridCol>
                <a:gridCol w="940706">
                  <a:extLst>
                    <a:ext uri="{9D8B030D-6E8A-4147-A177-3AD203B41FA5}">
                      <a16:colId xmlns:a16="http://schemas.microsoft.com/office/drawing/2014/main" val="881211775"/>
                    </a:ext>
                  </a:extLst>
                </a:gridCol>
              </a:tblGrid>
              <a:tr h="470716">
                <a:tc>
                  <a:txBody>
                    <a:bodyPr/>
                    <a:lstStyle/>
                    <a:p>
                      <a:pPr algn="ctr"/>
                      <a:r>
                        <a:rPr lang="en-US" sz="1200" dirty="0"/>
                        <a:t>Method</a:t>
                      </a:r>
                    </a:p>
                  </a:txBody>
                  <a:tcPr/>
                </a:tc>
                <a:tc>
                  <a:txBody>
                    <a:bodyPr/>
                    <a:lstStyle/>
                    <a:p>
                      <a:pPr algn="ctr"/>
                      <a:r>
                        <a:rPr lang="en-US" sz="1200" dirty="0"/>
                        <a:t>PLCC</a:t>
                      </a:r>
                    </a:p>
                  </a:txBody>
                  <a:tcPr/>
                </a:tc>
                <a:tc>
                  <a:txBody>
                    <a:bodyPr/>
                    <a:lstStyle/>
                    <a:p>
                      <a:pPr algn="ctr"/>
                      <a:r>
                        <a:rPr lang="en-US" sz="1200" dirty="0"/>
                        <a:t>SROCC</a:t>
                      </a:r>
                    </a:p>
                  </a:txBody>
                  <a:tcPr/>
                </a:tc>
                <a:extLst>
                  <a:ext uri="{0D108BD9-81ED-4DB2-BD59-A6C34878D82A}">
                    <a16:rowId xmlns:a16="http://schemas.microsoft.com/office/drawing/2014/main" val="2695504995"/>
                  </a:ext>
                </a:extLst>
              </a:tr>
              <a:tr h="315782">
                <a:tc>
                  <a:txBody>
                    <a:bodyPr/>
                    <a:lstStyle/>
                    <a:p>
                      <a:pPr algn="ctr"/>
                      <a:r>
                        <a:rPr lang="en-US" sz="1200" dirty="0"/>
                        <a:t>BIQI</a:t>
                      </a:r>
                    </a:p>
                  </a:txBody>
                  <a:tcPr/>
                </a:tc>
                <a:tc>
                  <a:txBody>
                    <a:bodyPr/>
                    <a:lstStyle/>
                    <a:p>
                      <a:pPr algn="ctr"/>
                      <a:r>
                        <a:rPr lang="en-US" sz="1200" dirty="0"/>
                        <a:t>0.62</a:t>
                      </a:r>
                    </a:p>
                  </a:txBody>
                  <a:tcPr/>
                </a:tc>
                <a:tc>
                  <a:txBody>
                    <a:bodyPr/>
                    <a:lstStyle/>
                    <a:p>
                      <a:pPr algn="ctr"/>
                      <a:r>
                        <a:rPr lang="en-US" sz="1200" dirty="0"/>
                        <a:t>0.61</a:t>
                      </a:r>
                    </a:p>
                  </a:txBody>
                  <a:tcPr/>
                </a:tc>
                <a:extLst>
                  <a:ext uri="{0D108BD9-81ED-4DB2-BD59-A6C34878D82A}">
                    <a16:rowId xmlns:a16="http://schemas.microsoft.com/office/drawing/2014/main" val="3242501373"/>
                  </a:ext>
                </a:extLst>
              </a:tr>
              <a:tr h="315782">
                <a:tc>
                  <a:txBody>
                    <a:bodyPr/>
                    <a:lstStyle/>
                    <a:p>
                      <a:pPr algn="ctr"/>
                      <a:r>
                        <a:rPr lang="en-US" sz="1200" dirty="0"/>
                        <a:t>BLIINDS-II</a:t>
                      </a:r>
                    </a:p>
                  </a:txBody>
                  <a:tcPr/>
                </a:tc>
                <a:tc>
                  <a:txBody>
                    <a:bodyPr/>
                    <a:lstStyle/>
                    <a:p>
                      <a:pPr algn="ctr"/>
                      <a:r>
                        <a:rPr lang="en-US" sz="1200" dirty="0"/>
                        <a:t>0.58</a:t>
                      </a:r>
                    </a:p>
                  </a:txBody>
                  <a:tcPr/>
                </a:tc>
                <a:tc>
                  <a:txBody>
                    <a:bodyPr/>
                    <a:lstStyle/>
                    <a:p>
                      <a:pPr algn="ctr"/>
                      <a:r>
                        <a:rPr lang="en-US" sz="1200" dirty="0"/>
                        <a:t>0.55</a:t>
                      </a:r>
                    </a:p>
                  </a:txBody>
                  <a:tcPr/>
                </a:tc>
                <a:extLst>
                  <a:ext uri="{0D108BD9-81ED-4DB2-BD59-A6C34878D82A}">
                    <a16:rowId xmlns:a16="http://schemas.microsoft.com/office/drawing/2014/main" val="1344011502"/>
                  </a:ext>
                </a:extLst>
              </a:tr>
              <a:tr h="315782">
                <a:tc>
                  <a:txBody>
                    <a:bodyPr/>
                    <a:lstStyle/>
                    <a:p>
                      <a:pPr algn="ctr"/>
                      <a:r>
                        <a:rPr lang="en-US" sz="1200" dirty="0"/>
                        <a:t>BRISQUE</a:t>
                      </a:r>
                    </a:p>
                  </a:txBody>
                  <a:tcPr/>
                </a:tc>
                <a:tc>
                  <a:txBody>
                    <a:bodyPr/>
                    <a:lstStyle/>
                    <a:p>
                      <a:pPr algn="ctr"/>
                      <a:r>
                        <a:rPr lang="en-US" sz="1200" dirty="0"/>
                        <a:t>0.70</a:t>
                      </a:r>
                    </a:p>
                  </a:txBody>
                  <a:tcPr/>
                </a:tc>
                <a:tc>
                  <a:txBody>
                    <a:bodyPr/>
                    <a:lstStyle/>
                    <a:p>
                      <a:pPr algn="ctr"/>
                      <a:r>
                        <a:rPr lang="en-US" sz="1200" dirty="0"/>
                        <a:t>0.71</a:t>
                      </a:r>
                    </a:p>
                  </a:txBody>
                  <a:tcPr/>
                </a:tc>
                <a:extLst>
                  <a:ext uri="{0D108BD9-81ED-4DB2-BD59-A6C34878D82A}">
                    <a16:rowId xmlns:a16="http://schemas.microsoft.com/office/drawing/2014/main" val="11581799"/>
                  </a:ext>
                </a:extLst>
              </a:tr>
              <a:tr h="315782">
                <a:tc>
                  <a:txBody>
                    <a:bodyPr/>
                    <a:lstStyle/>
                    <a:p>
                      <a:pPr algn="ctr"/>
                      <a:r>
                        <a:rPr lang="en-US" sz="1200" dirty="0" err="1"/>
                        <a:t>BosICIP</a:t>
                      </a:r>
                      <a:r>
                        <a:rPr lang="en-US" sz="1200" dirty="0"/>
                        <a:t> [1]</a:t>
                      </a:r>
                    </a:p>
                  </a:txBody>
                  <a:tcPr/>
                </a:tc>
                <a:tc>
                  <a:txBody>
                    <a:bodyPr/>
                    <a:lstStyle/>
                    <a:p>
                      <a:pPr algn="ctr"/>
                      <a:r>
                        <a:rPr lang="en-US" sz="1200" dirty="0"/>
                        <a:t>0.67</a:t>
                      </a:r>
                    </a:p>
                  </a:txBody>
                  <a:tcPr/>
                </a:tc>
                <a:tc>
                  <a:txBody>
                    <a:bodyPr/>
                    <a:lstStyle/>
                    <a:p>
                      <a:pPr algn="ctr"/>
                      <a:r>
                        <a:rPr lang="en-US" sz="1200" dirty="0"/>
                        <a:t>0.65</a:t>
                      </a:r>
                    </a:p>
                  </a:txBody>
                  <a:tcPr/>
                </a:tc>
                <a:extLst>
                  <a:ext uri="{0D108BD9-81ED-4DB2-BD59-A6C34878D82A}">
                    <a16:rowId xmlns:a16="http://schemas.microsoft.com/office/drawing/2014/main" val="688714553"/>
                  </a:ext>
                </a:extLst>
              </a:tr>
              <a:tr h="288032">
                <a:tc>
                  <a:txBody>
                    <a:bodyPr/>
                    <a:lstStyle/>
                    <a:p>
                      <a:pPr algn="ctr"/>
                      <a:r>
                        <a:rPr lang="en-US" sz="1200" dirty="0"/>
                        <a:t>CNN [2]</a:t>
                      </a:r>
                    </a:p>
                  </a:txBody>
                  <a:tcPr/>
                </a:tc>
                <a:tc>
                  <a:txBody>
                    <a:bodyPr/>
                    <a:lstStyle/>
                    <a:p>
                      <a:pPr algn="ctr"/>
                      <a:r>
                        <a:rPr lang="en-US" sz="1200" dirty="0"/>
                        <a:t>0.67</a:t>
                      </a:r>
                    </a:p>
                  </a:txBody>
                  <a:tcPr/>
                </a:tc>
                <a:tc>
                  <a:txBody>
                    <a:bodyPr/>
                    <a:lstStyle/>
                    <a:p>
                      <a:pPr algn="ctr"/>
                      <a:r>
                        <a:rPr lang="en-US" sz="1200" dirty="0"/>
                        <a:t>0.63</a:t>
                      </a:r>
                    </a:p>
                  </a:txBody>
                  <a:tcPr/>
                </a:tc>
                <a:extLst>
                  <a:ext uri="{0D108BD9-81ED-4DB2-BD59-A6C34878D82A}">
                    <a16:rowId xmlns:a16="http://schemas.microsoft.com/office/drawing/2014/main" val="3137076962"/>
                  </a:ext>
                </a:extLst>
              </a:tr>
              <a:tr h="288032">
                <a:tc>
                  <a:txBody>
                    <a:bodyPr/>
                    <a:lstStyle/>
                    <a:p>
                      <a:pPr algn="ctr"/>
                      <a:r>
                        <a:rPr lang="en-US" sz="1200" dirty="0" err="1"/>
                        <a:t>DeepBIQA</a:t>
                      </a:r>
                      <a:r>
                        <a:rPr lang="en-US" sz="1200" dirty="0"/>
                        <a:t> [3]</a:t>
                      </a:r>
                    </a:p>
                  </a:txBody>
                  <a:tcPr/>
                </a:tc>
                <a:tc>
                  <a:txBody>
                    <a:bodyPr/>
                    <a:lstStyle/>
                    <a:p>
                      <a:pPr algn="ctr"/>
                      <a:r>
                        <a:rPr lang="en-US" sz="1200" dirty="0"/>
                        <a:t>0.87</a:t>
                      </a:r>
                    </a:p>
                  </a:txBody>
                  <a:tcPr/>
                </a:tc>
                <a:tc>
                  <a:txBody>
                    <a:bodyPr/>
                    <a:lstStyle/>
                    <a:p>
                      <a:pPr algn="ctr"/>
                      <a:r>
                        <a:rPr lang="en-US" sz="1200" dirty="0"/>
                        <a:t>0.85</a:t>
                      </a:r>
                    </a:p>
                  </a:txBody>
                  <a:tcPr/>
                </a:tc>
                <a:extLst>
                  <a:ext uri="{0D108BD9-81ED-4DB2-BD59-A6C34878D82A}">
                    <a16:rowId xmlns:a16="http://schemas.microsoft.com/office/drawing/2014/main" val="401381737"/>
                  </a:ext>
                </a:extLst>
              </a:tr>
              <a:tr h="343794">
                <a:tc>
                  <a:txBody>
                    <a:bodyPr/>
                    <a:lstStyle/>
                    <a:p>
                      <a:pPr algn="ctr"/>
                      <a:r>
                        <a:rPr lang="en-US" sz="1200" kern="1200" dirty="0">
                          <a:solidFill>
                            <a:srgbClr val="FF0000"/>
                          </a:solidFill>
                          <a:latin typeface="+mn-lt"/>
                          <a:ea typeface="+mn-ea"/>
                          <a:cs typeface="+mn-cs"/>
                        </a:rPr>
                        <a:t>Proposed DAIQA </a:t>
                      </a:r>
                    </a:p>
                  </a:txBody>
                  <a:tcPr/>
                </a:tc>
                <a:tc>
                  <a:txBody>
                    <a:bodyPr/>
                    <a:lstStyle/>
                    <a:p>
                      <a:pPr algn="ctr"/>
                      <a:r>
                        <a:rPr lang="en-US" sz="1200" dirty="0">
                          <a:solidFill>
                            <a:srgbClr val="FF0000"/>
                          </a:solidFill>
                        </a:rPr>
                        <a:t>0.92</a:t>
                      </a:r>
                    </a:p>
                  </a:txBody>
                  <a:tcPr/>
                </a:tc>
                <a:tc>
                  <a:txBody>
                    <a:bodyPr/>
                    <a:lstStyle/>
                    <a:p>
                      <a:pPr algn="ctr"/>
                      <a:r>
                        <a:rPr lang="en-US" sz="1200" dirty="0">
                          <a:solidFill>
                            <a:srgbClr val="FF0000"/>
                          </a:solidFill>
                        </a:rPr>
                        <a:t>0.91</a:t>
                      </a:r>
                    </a:p>
                  </a:txBody>
                  <a:tcPr/>
                </a:tc>
                <a:extLst>
                  <a:ext uri="{0D108BD9-81ED-4DB2-BD59-A6C34878D82A}">
                    <a16:rowId xmlns:a16="http://schemas.microsoft.com/office/drawing/2014/main" val="1607724647"/>
                  </a:ext>
                </a:extLst>
              </a:tr>
            </a:tbl>
          </a:graphicData>
        </a:graphic>
      </p:graphicFrame>
      <p:sp>
        <p:nvSpPr>
          <p:cNvPr id="9" name="TextBox 8">
            <a:extLst>
              <a:ext uri="{FF2B5EF4-FFF2-40B4-BE49-F238E27FC236}">
                <a16:creationId xmlns:a16="http://schemas.microsoft.com/office/drawing/2014/main" id="{98F2FC27-BE37-468A-84CC-9C1C775465BD}"/>
              </a:ext>
            </a:extLst>
          </p:cNvPr>
          <p:cNvSpPr txBox="1"/>
          <p:nvPr/>
        </p:nvSpPr>
        <p:spPr>
          <a:xfrm>
            <a:off x="581790" y="1290900"/>
            <a:ext cx="3458344" cy="415498"/>
          </a:xfrm>
          <a:prstGeom prst="rect">
            <a:avLst/>
          </a:prstGeom>
          <a:noFill/>
        </p:spPr>
        <p:txBody>
          <a:bodyPr wrap="square" rtlCol="0">
            <a:spAutoFit/>
          </a:bodyPr>
          <a:lstStyle/>
          <a:p>
            <a:r>
              <a:rPr lang="en-US" sz="1050" dirty="0"/>
              <a:t>Table I. Comparison of state-of-the-art deep-learning based IQA methods with the proposed method</a:t>
            </a:r>
          </a:p>
        </p:txBody>
      </p:sp>
      <p:graphicFrame>
        <p:nvGraphicFramePr>
          <p:cNvPr id="10" name="Table 9">
            <a:extLst>
              <a:ext uri="{FF2B5EF4-FFF2-40B4-BE49-F238E27FC236}">
                <a16:creationId xmlns:a16="http://schemas.microsoft.com/office/drawing/2014/main" id="{29133DBA-FE5A-4DDE-A62B-810FE8D6E847}"/>
              </a:ext>
            </a:extLst>
          </p:cNvPr>
          <p:cNvGraphicFramePr>
            <a:graphicFrameLocks noGrp="1"/>
          </p:cNvGraphicFramePr>
          <p:nvPr>
            <p:extLst>
              <p:ext uri="{D42A27DB-BD31-4B8C-83A1-F6EECF244321}">
                <p14:modId xmlns:p14="http://schemas.microsoft.com/office/powerpoint/2010/main" val="1257929172"/>
              </p:ext>
            </p:extLst>
          </p:nvPr>
        </p:nvGraphicFramePr>
        <p:xfrm>
          <a:off x="5283696" y="1712727"/>
          <a:ext cx="3236883" cy="2076313"/>
        </p:xfrm>
        <a:graphic>
          <a:graphicData uri="http://schemas.openxmlformats.org/drawingml/2006/table">
            <a:tbl>
              <a:tblPr firstRow="1" bandRow="1">
                <a:tableStyleId>{5C22544A-7EE6-4342-B048-85BDC9FD1C3A}</a:tableStyleId>
              </a:tblPr>
              <a:tblGrid>
                <a:gridCol w="1076643">
                  <a:extLst>
                    <a:ext uri="{9D8B030D-6E8A-4147-A177-3AD203B41FA5}">
                      <a16:colId xmlns:a16="http://schemas.microsoft.com/office/drawing/2014/main" val="4205697648"/>
                    </a:ext>
                  </a:extLst>
                </a:gridCol>
                <a:gridCol w="1080120">
                  <a:extLst>
                    <a:ext uri="{9D8B030D-6E8A-4147-A177-3AD203B41FA5}">
                      <a16:colId xmlns:a16="http://schemas.microsoft.com/office/drawing/2014/main" val="2877909083"/>
                    </a:ext>
                  </a:extLst>
                </a:gridCol>
                <a:gridCol w="1080120">
                  <a:extLst>
                    <a:ext uri="{9D8B030D-6E8A-4147-A177-3AD203B41FA5}">
                      <a16:colId xmlns:a16="http://schemas.microsoft.com/office/drawing/2014/main" val="3985998815"/>
                    </a:ext>
                  </a:extLst>
                </a:gridCol>
              </a:tblGrid>
              <a:tr h="339606">
                <a:tc>
                  <a:txBody>
                    <a:bodyPr/>
                    <a:lstStyle/>
                    <a:p>
                      <a:pPr algn="ctr"/>
                      <a:r>
                        <a:rPr lang="en-US" sz="1200" dirty="0"/>
                        <a:t>Distortion</a:t>
                      </a:r>
                    </a:p>
                  </a:txBody>
                  <a:tcPr/>
                </a:tc>
                <a:tc>
                  <a:txBody>
                    <a:bodyPr/>
                    <a:lstStyle/>
                    <a:p>
                      <a:pPr algn="ctr"/>
                      <a:r>
                        <a:rPr lang="en-US" sz="1200" dirty="0"/>
                        <a:t>PLCC</a:t>
                      </a:r>
                    </a:p>
                  </a:txBody>
                  <a:tcPr/>
                </a:tc>
                <a:tc>
                  <a:txBody>
                    <a:bodyPr/>
                    <a:lstStyle/>
                    <a:p>
                      <a:pPr algn="ctr"/>
                      <a:r>
                        <a:rPr lang="en-US" sz="1200" dirty="0"/>
                        <a:t>SROCC</a:t>
                      </a:r>
                    </a:p>
                  </a:txBody>
                  <a:tcPr/>
                </a:tc>
                <a:extLst>
                  <a:ext uri="{0D108BD9-81ED-4DB2-BD59-A6C34878D82A}">
                    <a16:rowId xmlns:a16="http://schemas.microsoft.com/office/drawing/2014/main" val="3879835769"/>
                  </a:ext>
                </a:extLst>
              </a:tr>
              <a:tr h="339606">
                <a:tc>
                  <a:txBody>
                    <a:bodyPr/>
                    <a:lstStyle/>
                    <a:p>
                      <a:pPr algn="ctr"/>
                      <a:r>
                        <a:rPr lang="en-US" sz="1200" dirty="0"/>
                        <a:t>Artifact</a:t>
                      </a:r>
                    </a:p>
                  </a:txBody>
                  <a:tcPr/>
                </a:tc>
                <a:tc>
                  <a:txBody>
                    <a:bodyPr/>
                    <a:lstStyle/>
                    <a:p>
                      <a:pPr algn="ctr"/>
                      <a:r>
                        <a:rPr lang="en-US" sz="1200" dirty="0"/>
                        <a:t>0.97</a:t>
                      </a:r>
                    </a:p>
                  </a:txBody>
                  <a:tcPr/>
                </a:tc>
                <a:tc>
                  <a:txBody>
                    <a:bodyPr/>
                    <a:lstStyle/>
                    <a:p>
                      <a:pPr algn="ctr"/>
                      <a:r>
                        <a:rPr lang="en-US" sz="1200" dirty="0"/>
                        <a:t>0.96</a:t>
                      </a:r>
                    </a:p>
                  </a:txBody>
                  <a:tcPr/>
                </a:tc>
                <a:extLst>
                  <a:ext uri="{0D108BD9-81ED-4DB2-BD59-A6C34878D82A}">
                    <a16:rowId xmlns:a16="http://schemas.microsoft.com/office/drawing/2014/main" val="2489272062"/>
                  </a:ext>
                </a:extLst>
              </a:tr>
              <a:tr h="339606">
                <a:tc>
                  <a:txBody>
                    <a:bodyPr/>
                    <a:lstStyle/>
                    <a:p>
                      <a:pPr algn="ctr"/>
                      <a:r>
                        <a:rPr lang="en-US" sz="1200" dirty="0"/>
                        <a:t>Blur</a:t>
                      </a:r>
                    </a:p>
                  </a:txBody>
                  <a:tcPr/>
                </a:tc>
                <a:tc>
                  <a:txBody>
                    <a:bodyPr/>
                    <a:lstStyle/>
                    <a:p>
                      <a:pPr algn="ctr"/>
                      <a:r>
                        <a:rPr lang="en-US" sz="1200" dirty="0"/>
                        <a:t>0.96</a:t>
                      </a:r>
                    </a:p>
                  </a:txBody>
                  <a:tcPr/>
                </a:tc>
                <a:tc>
                  <a:txBody>
                    <a:bodyPr/>
                    <a:lstStyle/>
                    <a:p>
                      <a:pPr algn="ctr"/>
                      <a:r>
                        <a:rPr lang="en-US" sz="1200" dirty="0"/>
                        <a:t>0.96</a:t>
                      </a:r>
                    </a:p>
                  </a:txBody>
                  <a:tcPr/>
                </a:tc>
                <a:extLst>
                  <a:ext uri="{0D108BD9-81ED-4DB2-BD59-A6C34878D82A}">
                    <a16:rowId xmlns:a16="http://schemas.microsoft.com/office/drawing/2014/main" val="2059402338"/>
                  </a:ext>
                </a:extLst>
              </a:tr>
              <a:tr h="339606">
                <a:tc>
                  <a:txBody>
                    <a:bodyPr/>
                    <a:lstStyle/>
                    <a:p>
                      <a:pPr algn="ctr"/>
                      <a:r>
                        <a:rPr lang="en-US" sz="1200" dirty="0"/>
                        <a:t>Contrast</a:t>
                      </a:r>
                    </a:p>
                  </a:txBody>
                  <a:tcPr/>
                </a:tc>
                <a:tc>
                  <a:txBody>
                    <a:bodyPr/>
                    <a:lstStyle/>
                    <a:p>
                      <a:pPr algn="ctr"/>
                      <a:r>
                        <a:rPr lang="en-US" sz="1200" dirty="0"/>
                        <a:t>0.97</a:t>
                      </a:r>
                    </a:p>
                  </a:txBody>
                  <a:tcPr/>
                </a:tc>
                <a:tc>
                  <a:txBody>
                    <a:bodyPr/>
                    <a:lstStyle/>
                    <a:p>
                      <a:pPr algn="ctr"/>
                      <a:r>
                        <a:rPr lang="en-US" sz="1200" dirty="0"/>
                        <a:t>0.95</a:t>
                      </a:r>
                    </a:p>
                  </a:txBody>
                  <a:tcPr/>
                </a:tc>
                <a:extLst>
                  <a:ext uri="{0D108BD9-81ED-4DB2-BD59-A6C34878D82A}">
                    <a16:rowId xmlns:a16="http://schemas.microsoft.com/office/drawing/2014/main" val="2423129950"/>
                  </a:ext>
                </a:extLst>
              </a:tr>
              <a:tr h="339606">
                <a:tc>
                  <a:txBody>
                    <a:bodyPr/>
                    <a:lstStyle/>
                    <a:p>
                      <a:pPr algn="ctr"/>
                      <a:r>
                        <a:rPr lang="en-US" sz="1200" dirty="0"/>
                        <a:t>Color</a:t>
                      </a:r>
                    </a:p>
                  </a:txBody>
                  <a:tcPr/>
                </a:tc>
                <a:tc>
                  <a:txBody>
                    <a:bodyPr/>
                    <a:lstStyle/>
                    <a:p>
                      <a:pPr algn="ctr"/>
                      <a:r>
                        <a:rPr lang="en-US" sz="1200" dirty="0"/>
                        <a:t>0.95</a:t>
                      </a:r>
                    </a:p>
                  </a:txBody>
                  <a:tcPr/>
                </a:tc>
                <a:tc>
                  <a:txBody>
                    <a:bodyPr/>
                    <a:lstStyle/>
                    <a:p>
                      <a:pPr algn="ctr"/>
                      <a:r>
                        <a:rPr lang="en-US" sz="1200" dirty="0"/>
                        <a:t>0.93</a:t>
                      </a:r>
                    </a:p>
                  </a:txBody>
                  <a:tcPr/>
                </a:tc>
                <a:extLst>
                  <a:ext uri="{0D108BD9-81ED-4DB2-BD59-A6C34878D82A}">
                    <a16:rowId xmlns:a16="http://schemas.microsoft.com/office/drawing/2014/main" val="366030574"/>
                  </a:ext>
                </a:extLst>
              </a:tr>
              <a:tr h="378283">
                <a:tc>
                  <a:txBody>
                    <a:bodyPr/>
                    <a:lstStyle/>
                    <a:p>
                      <a:pPr algn="ctr"/>
                      <a:r>
                        <a:rPr lang="en-US" sz="1200" dirty="0"/>
                        <a:t>No-Distortion</a:t>
                      </a:r>
                    </a:p>
                  </a:txBody>
                  <a:tcPr/>
                </a:tc>
                <a:tc>
                  <a:txBody>
                    <a:bodyPr/>
                    <a:lstStyle/>
                    <a:p>
                      <a:pPr algn="ctr"/>
                      <a:r>
                        <a:rPr lang="en-US" sz="1200" dirty="0"/>
                        <a:t>0.97</a:t>
                      </a:r>
                    </a:p>
                  </a:txBody>
                  <a:tcPr/>
                </a:tc>
                <a:tc>
                  <a:txBody>
                    <a:bodyPr/>
                    <a:lstStyle/>
                    <a:p>
                      <a:pPr algn="ctr"/>
                      <a:r>
                        <a:rPr lang="en-US" sz="1200" dirty="0"/>
                        <a:t>0.95</a:t>
                      </a:r>
                    </a:p>
                  </a:txBody>
                  <a:tcPr/>
                </a:tc>
                <a:extLst>
                  <a:ext uri="{0D108BD9-81ED-4DB2-BD59-A6C34878D82A}">
                    <a16:rowId xmlns:a16="http://schemas.microsoft.com/office/drawing/2014/main" val="4287761299"/>
                  </a:ext>
                </a:extLst>
              </a:tr>
            </a:tbl>
          </a:graphicData>
        </a:graphic>
      </p:graphicFrame>
      <p:sp>
        <p:nvSpPr>
          <p:cNvPr id="11" name="TextBox 10">
            <a:extLst>
              <a:ext uri="{FF2B5EF4-FFF2-40B4-BE49-F238E27FC236}">
                <a16:creationId xmlns:a16="http://schemas.microsoft.com/office/drawing/2014/main" id="{5673F614-D58C-46CF-8848-9EFB512C4007}"/>
              </a:ext>
            </a:extLst>
          </p:cNvPr>
          <p:cNvSpPr txBox="1"/>
          <p:nvPr/>
        </p:nvSpPr>
        <p:spPr>
          <a:xfrm>
            <a:off x="5213648" y="1316497"/>
            <a:ext cx="3310408" cy="415498"/>
          </a:xfrm>
          <a:prstGeom prst="rect">
            <a:avLst/>
          </a:prstGeom>
          <a:noFill/>
        </p:spPr>
        <p:txBody>
          <a:bodyPr wrap="square" rtlCol="0">
            <a:spAutoFit/>
          </a:bodyPr>
          <a:lstStyle/>
          <a:p>
            <a:r>
              <a:rPr lang="en-US" sz="1050" dirty="0"/>
              <a:t>Table 2. Capability of the proposed method in predicting the perceptual distortion levels. </a:t>
            </a:r>
          </a:p>
        </p:txBody>
      </p:sp>
      <p:sp>
        <p:nvSpPr>
          <p:cNvPr id="12" name="TextBox 11">
            <a:extLst>
              <a:ext uri="{FF2B5EF4-FFF2-40B4-BE49-F238E27FC236}">
                <a16:creationId xmlns:a16="http://schemas.microsoft.com/office/drawing/2014/main" id="{73AE0520-0F1E-40BB-B847-E7BA7DBD8907}"/>
              </a:ext>
            </a:extLst>
          </p:cNvPr>
          <p:cNvSpPr txBox="1"/>
          <p:nvPr/>
        </p:nvSpPr>
        <p:spPr>
          <a:xfrm>
            <a:off x="467544" y="5191144"/>
            <a:ext cx="8262803" cy="1223412"/>
          </a:xfrm>
          <a:prstGeom prst="rect">
            <a:avLst/>
          </a:prstGeom>
          <a:noFill/>
        </p:spPr>
        <p:txBody>
          <a:bodyPr wrap="square" rtlCol="0">
            <a:spAutoFit/>
          </a:bodyPr>
          <a:lstStyle/>
          <a:p>
            <a:pPr algn="just"/>
            <a:r>
              <a:rPr lang="en-US" sz="1050" dirty="0"/>
              <a:t>[1]. Sebastian </a:t>
            </a:r>
            <a:r>
              <a:rPr lang="en-US" sz="1050" dirty="0" err="1"/>
              <a:t>Bosse</a:t>
            </a:r>
            <a:r>
              <a:rPr lang="en-US" sz="1050" dirty="0"/>
              <a:t>, Dominique </a:t>
            </a:r>
            <a:r>
              <a:rPr lang="en-US" sz="1050" dirty="0" err="1"/>
              <a:t>Maniry</a:t>
            </a:r>
            <a:r>
              <a:rPr lang="en-US" sz="1050" dirty="0"/>
              <a:t>, Thomas Wiegand, and </a:t>
            </a:r>
            <a:r>
              <a:rPr lang="en-US" sz="1050" dirty="0" err="1"/>
              <a:t>Wojciech</a:t>
            </a:r>
            <a:r>
              <a:rPr lang="en-US" sz="1050" dirty="0"/>
              <a:t> </a:t>
            </a:r>
            <a:r>
              <a:rPr lang="en-US" sz="1050" dirty="0" err="1"/>
              <a:t>Samek</a:t>
            </a:r>
            <a:r>
              <a:rPr lang="en-US" sz="1050" dirty="0"/>
              <a:t>, “A deep neural network for image quality assessment,” in IEEE International Conference on Image Processing. IEEE, 2016, pp. 3773–3777.</a:t>
            </a:r>
          </a:p>
          <a:p>
            <a:pPr algn="just"/>
            <a:r>
              <a:rPr lang="en-US" sz="1050" dirty="0"/>
              <a:t>[2]. Le Kang, Peng Ye, Yi Li, and David </a:t>
            </a:r>
            <a:r>
              <a:rPr lang="en-US" sz="1050" dirty="0" err="1"/>
              <a:t>Doermann</a:t>
            </a:r>
            <a:r>
              <a:rPr lang="en-US" sz="1050" dirty="0"/>
              <a:t>, “Convolutional neural networks for no-reference image quality assessment,” in IEEE Conference on Computer Vision and Pattern Recognition, 2014, pp. 1733–1740.</a:t>
            </a:r>
          </a:p>
          <a:p>
            <a:pPr algn="just"/>
            <a:r>
              <a:rPr lang="en-US" sz="1050" dirty="0"/>
              <a:t>[3]. K. Ma, W. Liu, K. Zhang, Z. </a:t>
            </a:r>
            <a:r>
              <a:rPr lang="en-US" sz="1050" dirty="0" err="1"/>
              <a:t>Duanmu</a:t>
            </a:r>
            <a:r>
              <a:rPr lang="en-US" sz="1050" dirty="0"/>
              <a:t>, Z. Wang and W. </a:t>
            </a:r>
            <a:r>
              <a:rPr lang="en-US" sz="1050" dirty="0" err="1"/>
              <a:t>Zuo</a:t>
            </a:r>
            <a:r>
              <a:rPr lang="en-US" sz="1050" dirty="0"/>
              <a:t>, "End-to-End Blind Image Quality Assessment Using Deep Neural Networks,” in </a:t>
            </a:r>
            <a:r>
              <a:rPr lang="en-US" sz="1050" i="1" dirty="0"/>
              <a:t>IEEE Transactions on Image Processing</a:t>
            </a:r>
            <a:r>
              <a:rPr lang="en-US" sz="1050" dirty="0"/>
              <a:t>, vol. 27, no. 3, pp. 1202-1213, March 2018.</a:t>
            </a:r>
            <a:br>
              <a:rPr lang="en-US" sz="1050" dirty="0"/>
            </a:br>
            <a:endParaRPr lang="en-US" sz="1050" dirty="0"/>
          </a:p>
        </p:txBody>
      </p:sp>
    </p:spTree>
    <p:extLst>
      <p:ext uri="{BB962C8B-B14F-4D97-AF65-F5344CB8AC3E}">
        <p14:creationId xmlns:p14="http://schemas.microsoft.com/office/powerpoint/2010/main" val="17513350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1520" y="0"/>
            <a:ext cx="8763000" cy="990600"/>
          </a:xfrm>
        </p:spPr>
        <p:txBody>
          <a:bodyPr/>
          <a:lstStyle/>
          <a:p>
            <a:r>
              <a:rPr lang="en-US" sz="2800" i="1" dirty="0">
                <a:solidFill>
                  <a:srgbClr val="FF0000"/>
                </a:solidFill>
                <a:effectLst>
                  <a:outerShdw blurRad="38100" dist="38100" dir="2700000" algn="tl">
                    <a:srgbClr val="000000">
                      <a:alpha val="43137"/>
                    </a:srgbClr>
                  </a:outerShdw>
                </a:effectLst>
              </a:rPr>
              <a:t>DAIQA:</a:t>
            </a:r>
            <a:r>
              <a:rPr lang="en-US" sz="2800" i="1" dirty="0">
                <a:solidFill>
                  <a:schemeClr val="tx1"/>
                </a:solidFill>
                <a:effectLst>
                  <a:outerShdw blurRad="38100" dist="38100" dir="2700000" algn="tl">
                    <a:srgbClr val="000000">
                      <a:alpha val="43137"/>
                    </a:srgbClr>
                  </a:outerShdw>
                </a:effectLst>
              </a:rPr>
              <a:t> </a:t>
            </a:r>
            <a:r>
              <a:rPr lang="en-US" sz="2800" i="1" dirty="0">
                <a:solidFill>
                  <a:srgbClr val="FF0000"/>
                </a:solidFill>
                <a:effectLst>
                  <a:outerShdw blurRad="38100" dist="38100" dir="2700000" algn="tl">
                    <a:srgbClr val="000000">
                      <a:alpha val="43137"/>
                    </a:srgbClr>
                  </a:outerShdw>
                </a:effectLst>
              </a:rPr>
              <a:t>D</a:t>
            </a:r>
            <a:r>
              <a:rPr lang="en-US" sz="2800" i="1" dirty="0">
                <a:solidFill>
                  <a:schemeClr val="tx1"/>
                </a:solidFill>
                <a:effectLst>
                  <a:outerShdw blurRad="38100" dist="38100" dir="2700000" algn="tl">
                    <a:srgbClr val="000000">
                      <a:alpha val="43137"/>
                    </a:srgbClr>
                  </a:outerShdw>
                </a:effectLst>
              </a:rPr>
              <a:t>istortion-</a:t>
            </a:r>
            <a:r>
              <a:rPr lang="en-US" sz="2800" i="1" dirty="0">
                <a:solidFill>
                  <a:srgbClr val="FF0000"/>
                </a:solidFill>
                <a:effectLst>
                  <a:outerShdw blurRad="38100" dist="38100" dir="2700000" algn="tl">
                    <a:srgbClr val="000000">
                      <a:alpha val="43137"/>
                    </a:srgbClr>
                  </a:outerShdw>
                </a:effectLst>
              </a:rPr>
              <a:t>a</a:t>
            </a:r>
            <a:r>
              <a:rPr lang="en-US" sz="2800" i="1" dirty="0">
                <a:solidFill>
                  <a:schemeClr val="tx1"/>
                </a:solidFill>
                <a:effectLst>
                  <a:outerShdw blurRad="38100" dist="38100" dir="2700000" algn="tl">
                    <a:srgbClr val="000000">
                      <a:alpha val="43137"/>
                    </a:srgbClr>
                  </a:outerShdw>
                </a:effectLst>
              </a:rPr>
              <a:t>ware and </a:t>
            </a:r>
            <a:r>
              <a:rPr lang="en-US" sz="2800" i="1" dirty="0">
                <a:solidFill>
                  <a:srgbClr val="FF0000"/>
                </a:solidFill>
                <a:effectLst>
                  <a:outerShdw blurRad="38100" dist="38100" dir="2700000" algn="tl">
                    <a:srgbClr val="000000">
                      <a:alpha val="43137"/>
                    </a:srgbClr>
                  </a:outerShdw>
                </a:effectLst>
              </a:rPr>
              <a:t>D</a:t>
            </a:r>
            <a:r>
              <a:rPr lang="en-US" sz="2800" i="1" dirty="0">
                <a:solidFill>
                  <a:schemeClr val="tx1"/>
                </a:solidFill>
                <a:effectLst>
                  <a:outerShdw blurRad="38100" dist="38100" dir="2700000" algn="tl">
                    <a:srgbClr val="000000">
                      <a:alpha val="43137"/>
                    </a:srgbClr>
                  </a:outerShdw>
                </a:effectLst>
              </a:rPr>
              <a:t>eep-</a:t>
            </a:r>
            <a:r>
              <a:rPr lang="en-US" sz="2800" i="1" dirty="0">
                <a:solidFill>
                  <a:srgbClr val="FF0000"/>
                </a:solidFill>
                <a:effectLst>
                  <a:outerShdw blurRad="38100" dist="38100" dir="2700000" algn="tl">
                    <a:srgbClr val="000000">
                      <a:alpha val="43137"/>
                    </a:srgbClr>
                  </a:outerShdw>
                </a:effectLst>
              </a:rPr>
              <a:t>L</a:t>
            </a:r>
            <a:r>
              <a:rPr lang="en-US" sz="2800" i="1" dirty="0">
                <a:solidFill>
                  <a:schemeClr val="tx1"/>
                </a:solidFill>
                <a:effectLst>
                  <a:outerShdw blurRad="38100" dist="38100" dir="2700000" algn="tl">
                    <a:srgbClr val="000000">
                      <a:alpha val="43137"/>
                    </a:srgbClr>
                  </a:outerShdw>
                </a:effectLst>
              </a:rPr>
              <a:t>earning based </a:t>
            </a:r>
            <a:r>
              <a:rPr lang="en-US" sz="2800" i="1" dirty="0">
                <a:solidFill>
                  <a:srgbClr val="FF0000"/>
                </a:solidFill>
                <a:effectLst>
                  <a:outerShdw blurRad="38100" dist="38100" dir="2700000" algn="tl">
                    <a:srgbClr val="000000">
                      <a:alpha val="43137"/>
                    </a:srgbClr>
                  </a:outerShdw>
                </a:effectLst>
              </a:rPr>
              <a:t>I</a:t>
            </a:r>
            <a:r>
              <a:rPr lang="en-US" sz="2800" i="1" dirty="0">
                <a:solidFill>
                  <a:schemeClr val="tx1"/>
                </a:solidFill>
                <a:effectLst>
                  <a:outerShdw blurRad="38100" dist="38100" dir="2700000" algn="tl">
                    <a:srgbClr val="000000">
                      <a:alpha val="43137"/>
                    </a:srgbClr>
                  </a:outerShdw>
                </a:effectLst>
              </a:rPr>
              <a:t>mage </a:t>
            </a:r>
            <a:r>
              <a:rPr lang="en-US" sz="2800" i="1" dirty="0">
                <a:solidFill>
                  <a:srgbClr val="FF0000"/>
                </a:solidFill>
                <a:effectLst>
                  <a:outerShdw blurRad="38100" dist="38100" dir="2700000" algn="tl">
                    <a:srgbClr val="000000">
                      <a:alpha val="43137"/>
                    </a:srgbClr>
                  </a:outerShdw>
                </a:effectLst>
              </a:rPr>
              <a:t>Q</a:t>
            </a:r>
            <a:r>
              <a:rPr lang="en-US" sz="2800" i="1" dirty="0">
                <a:solidFill>
                  <a:schemeClr val="tx1"/>
                </a:solidFill>
                <a:effectLst>
                  <a:outerShdw blurRad="38100" dist="38100" dir="2700000" algn="tl">
                    <a:srgbClr val="000000">
                      <a:alpha val="43137"/>
                    </a:srgbClr>
                  </a:outerShdw>
                </a:effectLst>
              </a:rPr>
              <a:t>uality </a:t>
            </a:r>
            <a:r>
              <a:rPr lang="en-US" sz="2800" i="1" dirty="0">
                <a:solidFill>
                  <a:srgbClr val="FF0000"/>
                </a:solidFill>
                <a:effectLst>
                  <a:outerShdw blurRad="38100" dist="38100" dir="2700000" algn="tl">
                    <a:srgbClr val="000000">
                      <a:alpha val="43137"/>
                    </a:srgbClr>
                  </a:outerShdw>
                </a:effectLst>
              </a:rPr>
              <a:t>A</a:t>
            </a:r>
            <a:r>
              <a:rPr lang="en-US" sz="2800" i="1" dirty="0">
                <a:solidFill>
                  <a:schemeClr val="tx1"/>
                </a:solidFill>
                <a:effectLst>
                  <a:outerShdw blurRad="38100" dist="38100" dir="2700000" algn="tl">
                    <a:srgbClr val="000000">
                      <a:alpha val="43137"/>
                    </a:srgbClr>
                  </a:outerShdw>
                </a:effectLst>
              </a:rPr>
              <a:t>ssessment in the Wild</a:t>
            </a:r>
          </a:p>
        </p:txBody>
      </p:sp>
      <p:sp>
        <p:nvSpPr>
          <p:cNvPr id="3" name="Content Placeholder 2"/>
          <p:cNvSpPr>
            <a:spLocks noGrp="1"/>
          </p:cNvSpPr>
          <p:nvPr>
            <p:ph idx="1"/>
          </p:nvPr>
        </p:nvSpPr>
        <p:spPr>
          <a:xfrm>
            <a:off x="609600" y="1124744"/>
            <a:ext cx="7772400" cy="4666456"/>
          </a:xfrm>
        </p:spPr>
        <p:txBody>
          <a:bodyPr/>
          <a:lstStyle/>
          <a:p>
            <a:pPr lvl="1" algn="just">
              <a:buFont typeface="Wingdings" panose="05000000000000000000" pitchFamily="2" charset="2"/>
              <a:buChar char="Ø"/>
            </a:pPr>
            <a:endParaRPr lang="en-US" sz="1400" dirty="0">
              <a:latin typeface="+mj-lt"/>
              <a:cs typeface="Arial" panose="020B0604020202020204" pitchFamily="34" charset="0"/>
            </a:endParaRPr>
          </a:p>
          <a:p>
            <a:pPr algn="just">
              <a:buFont typeface="Wingdings" panose="05000000000000000000" pitchFamily="2" charset="2"/>
              <a:buChar char="Ø"/>
            </a:pPr>
            <a:endParaRPr lang="en-US" sz="1800" dirty="0">
              <a:latin typeface="+mj-lt"/>
              <a:cs typeface="Arial" panose="020B0604020202020204" pitchFamily="34" charset="0"/>
            </a:endParaRPr>
          </a:p>
          <a:p>
            <a:pPr lvl="2" algn="just">
              <a:lnSpc>
                <a:spcPct val="150000"/>
              </a:lnSpc>
              <a:buFont typeface="Wingdings" panose="05000000000000000000" pitchFamily="2" charset="2"/>
              <a:buChar char="Ø"/>
            </a:pPr>
            <a:endParaRPr lang="en-US" altLang="en-US" sz="1200" dirty="0">
              <a:latin typeface="+mj-lt"/>
              <a:cs typeface="Arial" panose="020B0604020202020204" pitchFamily="34" charset="0"/>
            </a:endParaRPr>
          </a:p>
          <a:p>
            <a:pPr lvl="1" algn="just">
              <a:lnSpc>
                <a:spcPct val="150000"/>
              </a:lnSpc>
              <a:buFont typeface="Wingdings" panose="05000000000000000000" pitchFamily="2" charset="2"/>
              <a:buChar char="Ø"/>
            </a:pPr>
            <a:endParaRPr lang="en-US" altLang="en-US" sz="1600" dirty="0">
              <a:latin typeface="+mj-lt"/>
              <a:cs typeface="Arial" panose="020B0604020202020204" pitchFamily="34" charset="0"/>
            </a:endParaRPr>
          </a:p>
          <a:p>
            <a:pPr algn="just">
              <a:buFont typeface="Wingdings" panose="05000000000000000000" pitchFamily="2" charset="2"/>
              <a:buChar char="Ø"/>
            </a:pPr>
            <a:endParaRPr lang="en-US" sz="1600" dirty="0">
              <a:latin typeface="+mj-l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pic>
        <p:nvPicPr>
          <p:cNvPr id="7" name="Picture 6">
            <a:extLst>
              <a:ext uri="{FF2B5EF4-FFF2-40B4-BE49-F238E27FC236}">
                <a16:creationId xmlns:a16="http://schemas.microsoft.com/office/drawing/2014/main" id="{327632DA-11C8-4052-9E6A-735BC0D64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133213"/>
            <a:ext cx="8604448" cy="3682738"/>
          </a:xfrm>
          <a:prstGeom prst="rect">
            <a:avLst/>
          </a:prstGeom>
        </p:spPr>
      </p:pic>
      <p:sp>
        <p:nvSpPr>
          <p:cNvPr id="8" name="TextBox 7">
            <a:extLst>
              <a:ext uri="{FF2B5EF4-FFF2-40B4-BE49-F238E27FC236}">
                <a16:creationId xmlns:a16="http://schemas.microsoft.com/office/drawing/2014/main" id="{871A8855-69AA-401A-A565-C0A676DC9982}"/>
              </a:ext>
            </a:extLst>
          </p:cNvPr>
          <p:cNvSpPr txBox="1"/>
          <p:nvPr/>
        </p:nvSpPr>
        <p:spPr>
          <a:xfrm>
            <a:off x="539553" y="5157192"/>
            <a:ext cx="8474968" cy="830997"/>
          </a:xfrm>
          <a:prstGeom prst="rect">
            <a:avLst/>
          </a:prstGeom>
          <a:noFill/>
        </p:spPr>
        <p:txBody>
          <a:bodyPr wrap="square" rtlCol="0">
            <a:spAutoFit/>
          </a:bodyPr>
          <a:lstStyle/>
          <a:p>
            <a:r>
              <a:rPr lang="en-US" sz="1200" dirty="0"/>
              <a:t>The </a:t>
            </a:r>
            <a:r>
              <a:rPr lang="en-US" sz="1200" i="1" dirty="0">
                <a:solidFill>
                  <a:srgbClr val="FF0000"/>
                </a:solidFill>
              </a:rPr>
              <a:t>first row </a:t>
            </a:r>
            <a:r>
              <a:rPr lang="en-US" sz="1200" dirty="0"/>
              <a:t>corresponds to the </a:t>
            </a:r>
            <a:r>
              <a:rPr lang="en-US" sz="1200" i="1" dirty="0">
                <a:solidFill>
                  <a:srgbClr val="FF0000"/>
                </a:solidFill>
              </a:rPr>
              <a:t>original images </a:t>
            </a:r>
            <a:r>
              <a:rPr lang="en-US" sz="1200" dirty="0"/>
              <a:t>from the KonIQ-10k dataset.</a:t>
            </a:r>
          </a:p>
          <a:p>
            <a:r>
              <a:rPr lang="en-US" sz="1200" dirty="0"/>
              <a:t>Their marked rectangle parts are </a:t>
            </a:r>
            <a:r>
              <a:rPr lang="en-US" sz="1200" i="1" dirty="0">
                <a:solidFill>
                  <a:srgbClr val="FF0000"/>
                </a:solidFill>
              </a:rPr>
              <a:t>enlarged in the second row</a:t>
            </a:r>
            <a:r>
              <a:rPr lang="en-US" sz="1200" dirty="0"/>
              <a:t>. </a:t>
            </a:r>
          </a:p>
          <a:p>
            <a:r>
              <a:rPr lang="en-US" sz="1200" dirty="0"/>
              <a:t>Their corresponding </a:t>
            </a:r>
            <a:r>
              <a:rPr lang="en-US" sz="1200" i="1" dirty="0">
                <a:solidFill>
                  <a:srgbClr val="FF0000"/>
                </a:solidFill>
              </a:rPr>
              <a:t>predicted distortion levels </a:t>
            </a:r>
            <a:r>
              <a:rPr lang="en-US" sz="1200" dirty="0"/>
              <a:t>are shown in third row, where the five bars correspond to </a:t>
            </a:r>
            <a:r>
              <a:rPr lang="en-US" sz="1200" i="1" dirty="0">
                <a:solidFill>
                  <a:srgbClr val="FF0000"/>
                </a:solidFill>
              </a:rPr>
              <a:t>artifacts</a:t>
            </a:r>
            <a:r>
              <a:rPr lang="en-US" sz="1200" dirty="0">
                <a:solidFill>
                  <a:srgbClr val="FF0000"/>
                </a:solidFill>
              </a:rPr>
              <a:t>, </a:t>
            </a:r>
            <a:r>
              <a:rPr lang="en-US" sz="1200" i="1" dirty="0">
                <a:solidFill>
                  <a:srgbClr val="FF0000"/>
                </a:solidFill>
              </a:rPr>
              <a:t>blur</a:t>
            </a:r>
            <a:r>
              <a:rPr lang="en-US" sz="1200" dirty="0">
                <a:solidFill>
                  <a:srgbClr val="FF0000"/>
                </a:solidFill>
              </a:rPr>
              <a:t>, </a:t>
            </a:r>
            <a:r>
              <a:rPr lang="en-US" sz="1200" i="1" dirty="0">
                <a:solidFill>
                  <a:srgbClr val="FF0000"/>
                </a:solidFill>
              </a:rPr>
              <a:t>contrast</a:t>
            </a:r>
            <a:r>
              <a:rPr lang="en-US" sz="1200" dirty="0">
                <a:solidFill>
                  <a:srgbClr val="FF0000"/>
                </a:solidFill>
              </a:rPr>
              <a:t>, </a:t>
            </a:r>
            <a:r>
              <a:rPr lang="en-US" sz="1200" i="1" dirty="0">
                <a:solidFill>
                  <a:srgbClr val="FF0000"/>
                </a:solidFill>
              </a:rPr>
              <a:t>colors</a:t>
            </a:r>
            <a:r>
              <a:rPr lang="en-US" sz="1200" dirty="0">
                <a:solidFill>
                  <a:srgbClr val="FF0000"/>
                </a:solidFill>
              </a:rPr>
              <a:t>, and </a:t>
            </a:r>
            <a:r>
              <a:rPr lang="en-US" sz="1200" i="1" dirty="0">
                <a:solidFill>
                  <a:srgbClr val="FF0000"/>
                </a:solidFill>
              </a:rPr>
              <a:t>no distortion</a:t>
            </a:r>
            <a:r>
              <a:rPr lang="en-US" sz="1200" dirty="0">
                <a:solidFill>
                  <a:srgbClr val="FF0000"/>
                </a:solidFill>
              </a:rPr>
              <a:t>, </a:t>
            </a:r>
            <a:r>
              <a:rPr lang="en-US" sz="1200" dirty="0"/>
              <a:t>respectively. </a:t>
            </a:r>
          </a:p>
        </p:txBody>
      </p:sp>
    </p:spTree>
    <p:extLst>
      <p:ext uri="{BB962C8B-B14F-4D97-AF65-F5344CB8AC3E}">
        <p14:creationId xmlns:p14="http://schemas.microsoft.com/office/powerpoint/2010/main" val="33248987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i="1" dirty="0">
                <a:solidFill>
                  <a:schemeClr val="tx1"/>
                </a:solidFill>
                <a:effectLst>
                  <a:outerShdw blurRad="38100" dist="38100" dir="2700000" algn="tl">
                    <a:srgbClr val="000000">
                      <a:alpha val="43137"/>
                    </a:srgbClr>
                  </a:outerShdw>
                </a:effectLst>
              </a:rPr>
              <a:t>A1. Multi-Level inference quality scheme using joint offloading and prefetching</a:t>
            </a:r>
            <a:endParaRPr lang="en-SG" sz="2800" i="1" dirty="0">
              <a:solidFill>
                <a:schemeClr val="tx1"/>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1" lang="en-US" altLang="zh-TW" sz="14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grpSp>
        <p:nvGrpSpPr>
          <p:cNvPr id="61" name="Group 60"/>
          <p:cNvGrpSpPr/>
          <p:nvPr/>
        </p:nvGrpSpPr>
        <p:grpSpPr>
          <a:xfrm>
            <a:off x="260483" y="1196752"/>
            <a:ext cx="8548826" cy="4147870"/>
            <a:chOff x="137974" y="1186130"/>
            <a:chExt cx="6478726" cy="4147870"/>
          </a:xfrm>
        </p:grpSpPr>
        <p:grpSp>
          <p:nvGrpSpPr>
            <p:cNvPr id="62" name="组合 147"/>
            <p:cNvGrpSpPr/>
            <p:nvPr/>
          </p:nvGrpSpPr>
          <p:grpSpPr>
            <a:xfrm>
              <a:off x="249678" y="1186130"/>
              <a:ext cx="6367022" cy="4147870"/>
              <a:chOff x="262378" y="771568"/>
              <a:chExt cx="6367022" cy="3806308"/>
            </a:xfrm>
          </p:grpSpPr>
          <p:grpSp>
            <p:nvGrpSpPr>
              <p:cNvPr id="71" name="组合 138"/>
              <p:cNvGrpSpPr/>
              <p:nvPr/>
            </p:nvGrpSpPr>
            <p:grpSpPr>
              <a:xfrm>
                <a:off x="262378" y="771568"/>
                <a:ext cx="6367022" cy="3724232"/>
                <a:chOff x="167601" y="466768"/>
                <a:chExt cx="6367022" cy="3724232"/>
              </a:xfrm>
            </p:grpSpPr>
            <p:pic>
              <p:nvPicPr>
                <p:cNvPr id="77" name="Picture 12"/>
                <p:cNvPicPr>
                  <a:picLocks noChangeAspect="1" noChangeArrowheads="1"/>
                </p:cNvPicPr>
                <p:nvPr/>
              </p:nvPicPr>
              <p:blipFill>
                <a:blip r:embed="rId3" cstate="print"/>
                <a:srcRect/>
                <a:stretch>
                  <a:fillRect/>
                </a:stretch>
              </p:blipFill>
              <p:spPr bwMode="auto">
                <a:xfrm>
                  <a:off x="2057400" y="466768"/>
                  <a:ext cx="2819400" cy="825963"/>
                </a:xfrm>
                <a:prstGeom prst="rect">
                  <a:avLst/>
                </a:prstGeom>
                <a:noFill/>
                <a:ln w="9525">
                  <a:noFill/>
                  <a:miter lim="800000"/>
                  <a:headEnd/>
                  <a:tailEnd/>
                </a:ln>
              </p:spPr>
            </p:pic>
            <p:grpSp>
              <p:nvGrpSpPr>
                <p:cNvPr id="78" name="组合 99"/>
                <p:cNvGrpSpPr/>
                <p:nvPr/>
              </p:nvGrpSpPr>
              <p:grpSpPr>
                <a:xfrm>
                  <a:off x="304800" y="1407457"/>
                  <a:ext cx="3715012" cy="2783543"/>
                  <a:chOff x="304800" y="1407457"/>
                  <a:chExt cx="3715012" cy="2783543"/>
                </a:xfrm>
              </p:grpSpPr>
              <p:pic>
                <p:nvPicPr>
                  <p:cNvPr id="95" name="Picture 3"/>
                  <p:cNvPicPr>
                    <a:picLocks noChangeAspect="1" noChangeArrowheads="1"/>
                  </p:cNvPicPr>
                  <p:nvPr/>
                </p:nvPicPr>
                <p:blipFill>
                  <a:blip r:embed="rId4" cstate="print"/>
                  <a:srcRect/>
                  <a:stretch>
                    <a:fillRect/>
                  </a:stretch>
                </p:blipFill>
                <p:spPr bwMode="auto">
                  <a:xfrm>
                    <a:off x="2895600" y="2638425"/>
                    <a:ext cx="619125" cy="666750"/>
                  </a:xfrm>
                  <a:prstGeom prst="rect">
                    <a:avLst/>
                  </a:prstGeom>
                  <a:solidFill>
                    <a:srgbClr val="4F81BD"/>
                  </a:solidFill>
                  <a:ln w="9525">
                    <a:noFill/>
                    <a:miter lim="800000"/>
                    <a:headEnd/>
                    <a:tailEnd/>
                  </a:ln>
                </p:spPr>
              </p:pic>
              <p:grpSp>
                <p:nvGrpSpPr>
                  <p:cNvPr id="96" name="组合 13"/>
                  <p:cNvGrpSpPr/>
                  <p:nvPr/>
                </p:nvGrpSpPr>
                <p:grpSpPr>
                  <a:xfrm>
                    <a:off x="304800" y="2590800"/>
                    <a:ext cx="533400" cy="707065"/>
                    <a:chOff x="381000" y="2514600"/>
                    <a:chExt cx="685801" cy="707065"/>
                  </a:xfrm>
                  <a:solidFill>
                    <a:srgbClr val="4F81BD"/>
                  </a:solidFill>
                </p:grpSpPr>
                <p:pic>
                  <p:nvPicPr>
                    <p:cNvPr id="114" name="Picture 6"/>
                    <p:cNvPicPr>
                      <a:picLocks noChangeAspect="1" noChangeArrowheads="1"/>
                    </p:cNvPicPr>
                    <p:nvPr/>
                  </p:nvPicPr>
                  <p:blipFill>
                    <a:blip r:embed="rId5" cstate="print"/>
                    <a:srcRect/>
                    <a:stretch>
                      <a:fillRect/>
                    </a:stretch>
                  </p:blipFill>
                  <p:spPr bwMode="auto">
                    <a:xfrm>
                      <a:off x="381000" y="2514600"/>
                      <a:ext cx="550545" cy="647700"/>
                    </a:xfrm>
                    <a:prstGeom prst="rect">
                      <a:avLst/>
                    </a:prstGeom>
                    <a:grpFill/>
                    <a:ln w="9525">
                      <a:noFill/>
                      <a:miter lim="800000"/>
                      <a:headEnd/>
                      <a:tailEnd/>
                    </a:ln>
                  </p:spPr>
                </p:pic>
                <p:pic>
                  <p:nvPicPr>
                    <p:cNvPr id="115" name="Picture 5"/>
                    <p:cNvPicPr>
                      <a:picLocks noChangeAspect="1" noChangeArrowheads="1"/>
                    </p:cNvPicPr>
                    <p:nvPr/>
                  </p:nvPicPr>
                  <p:blipFill>
                    <a:blip r:embed="rId6" cstate="print"/>
                    <a:srcRect/>
                    <a:stretch>
                      <a:fillRect/>
                    </a:stretch>
                  </p:blipFill>
                  <p:spPr bwMode="auto">
                    <a:xfrm>
                      <a:off x="762001" y="2895600"/>
                      <a:ext cx="304800" cy="326065"/>
                    </a:xfrm>
                    <a:prstGeom prst="rect">
                      <a:avLst/>
                    </a:prstGeom>
                    <a:grpFill/>
                    <a:ln w="9525">
                      <a:noFill/>
                      <a:miter lim="800000"/>
                      <a:headEnd/>
                      <a:tailEnd/>
                    </a:ln>
                  </p:spPr>
                </p:pic>
              </p:grpSp>
              <p:grpSp>
                <p:nvGrpSpPr>
                  <p:cNvPr id="97" name="组合 90"/>
                  <p:cNvGrpSpPr/>
                  <p:nvPr/>
                </p:nvGrpSpPr>
                <p:grpSpPr>
                  <a:xfrm>
                    <a:off x="990600" y="1752600"/>
                    <a:ext cx="1199120" cy="2438400"/>
                    <a:chOff x="762000" y="1752600"/>
                    <a:chExt cx="1400455" cy="2438400"/>
                  </a:xfrm>
                </p:grpSpPr>
                <p:pic>
                  <p:nvPicPr>
                    <p:cNvPr id="107" name="Picture 2"/>
                    <p:cNvPicPr>
                      <a:picLocks noChangeAspect="1" noChangeArrowheads="1"/>
                    </p:cNvPicPr>
                    <p:nvPr/>
                  </p:nvPicPr>
                  <p:blipFill>
                    <a:blip r:embed="rId7" cstate="print"/>
                    <a:srcRect/>
                    <a:stretch>
                      <a:fillRect/>
                    </a:stretch>
                  </p:blipFill>
                  <p:spPr bwMode="auto">
                    <a:xfrm>
                      <a:off x="1562947" y="2600325"/>
                      <a:ext cx="599508" cy="914400"/>
                    </a:xfrm>
                    <a:prstGeom prst="rect">
                      <a:avLst/>
                    </a:prstGeom>
                    <a:noFill/>
                    <a:ln w="9525">
                      <a:noFill/>
                      <a:miter lim="800000"/>
                      <a:headEnd/>
                      <a:tailEnd/>
                    </a:ln>
                  </p:spPr>
                </p:pic>
                <p:pic>
                  <p:nvPicPr>
                    <p:cNvPr id="108" name="Picture 2"/>
                    <p:cNvPicPr>
                      <a:picLocks noChangeAspect="1" noChangeArrowheads="1"/>
                    </p:cNvPicPr>
                    <p:nvPr/>
                  </p:nvPicPr>
                  <p:blipFill>
                    <a:blip r:embed="rId7" cstate="print"/>
                    <a:srcRect/>
                    <a:stretch>
                      <a:fillRect/>
                    </a:stretch>
                  </p:blipFill>
                  <p:spPr bwMode="auto">
                    <a:xfrm>
                      <a:off x="1143000" y="1752600"/>
                      <a:ext cx="381000" cy="550975"/>
                    </a:xfrm>
                    <a:prstGeom prst="rect">
                      <a:avLst/>
                    </a:prstGeom>
                    <a:noFill/>
                    <a:ln w="9525">
                      <a:noFill/>
                      <a:miter lim="800000"/>
                      <a:headEnd/>
                      <a:tailEnd/>
                    </a:ln>
                  </p:spPr>
                </p:pic>
                <p:pic>
                  <p:nvPicPr>
                    <p:cNvPr id="109" name="Picture 2"/>
                    <p:cNvPicPr>
                      <a:picLocks noChangeAspect="1" noChangeArrowheads="1"/>
                    </p:cNvPicPr>
                    <p:nvPr/>
                  </p:nvPicPr>
                  <p:blipFill>
                    <a:blip r:embed="rId7" cstate="print"/>
                    <a:srcRect/>
                    <a:stretch>
                      <a:fillRect/>
                    </a:stretch>
                  </p:blipFill>
                  <p:spPr bwMode="auto">
                    <a:xfrm>
                      <a:off x="1371600" y="3657600"/>
                      <a:ext cx="368485" cy="533400"/>
                    </a:xfrm>
                    <a:prstGeom prst="rect">
                      <a:avLst/>
                    </a:prstGeom>
                    <a:noFill/>
                    <a:ln w="9525">
                      <a:noFill/>
                      <a:miter lim="800000"/>
                      <a:headEnd/>
                      <a:tailEnd/>
                    </a:ln>
                  </p:spPr>
                </p:pic>
                <p:grpSp>
                  <p:nvGrpSpPr>
                    <p:cNvPr id="110" name="组合 88"/>
                    <p:cNvGrpSpPr/>
                    <p:nvPr/>
                  </p:nvGrpSpPr>
                  <p:grpSpPr>
                    <a:xfrm>
                      <a:off x="762000" y="2113813"/>
                      <a:ext cx="800947" cy="1896212"/>
                      <a:chOff x="914399" y="2113813"/>
                      <a:chExt cx="677724" cy="1896212"/>
                    </a:xfrm>
                  </p:grpSpPr>
                  <p:cxnSp>
                    <p:nvCxnSpPr>
                      <p:cNvPr id="111" name="直接箭头连接符 15"/>
                      <p:cNvCxnSpPr/>
                      <p:nvPr/>
                    </p:nvCxnSpPr>
                    <p:spPr>
                      <a:xfrm flipV="1">
                        <a:off x="914399" y="2113813"/>
                        <a:ext cx="322384" cy="943712"/>
                      </a:xfrm>
                      <a:prstGeom prst="straightConnector1">
                        <a:avLst/>
                      </a:prstGeom>
                      <a:noFill/>
                      <a:ln w="9525" cap="flat" cmpd="sng" algn="ctr">
                        <a:solidFill>
                          <a:srgbClr val="4F81BD">
                            <a:shade val="95000"/>
                            <a:satMod val="105000"/>
                          </a:srgbClr>
                        </a:solidFill>
                        <a:prstDash val="sysDash"/>
                        <a:tailEnd type="arrow"/>
                      </a:ln>
                      <a:effectLst/>
                    </p:spPr>
                  </p:cxnSp>
                  <p:cxnSp>
                    <p:nvCxnSpPr>
                      <p:cNvPr id="112" name="直接箭头连接符 17"/>
                      <p:cNvCxnSpPr>
                        <a:endCxn id="107" idx="1"/>
                      </p:cNvCxnSpPr>
                      <p:nvPr/>
                    </p:nvCxnSpPr>
                    <p:spPr>
                      <a:xfrm>
                        <a:off x="914399" y="3057525"/>
                        <a:ext cx="677724" cy="0"/>
                      </a:xfrm>
                      <a:prstGeom prst="straightConnector1">
                        <a:avLst/>
                      </a:prstGeom>
                      <a:noFill/>
                      <a:ln w="9525" cap="flat" cmpd="sng" algn="ctr">
                        <a:solidFill>
                          <a:srgbClr val="4F81BD">
                            <a:shade val="95000"/>
                            <a:satMod val="105000"/>
                          </a:srgbClr>
                        </a:solidFill>
                        <a:prstDash val="sysDash"/>
                        <a:tailEnd type="arrow"/>
                      </a:ln>
                      <a:effectLst/>
                    </p:spPr>
                  </p:cxnSp>
                  <p:cxnSp>
                    <p:nvCxnSpPr>
                      <p:cNvPr id="113" name="直接箭头连接符 21"/>
                      <p:cNvCxnSpPr/>
                      <p:nvPr/>
                    </p:nvCxnSpPr>
                    <p:spPr>
                      <a:xfrm>
                        <a:off x="914399" y="3057525"/>
                        <a:ext cx="457199" cy="952500"/>
                      </a:xfrm>
                      <a:prstGeom prst="straightConnector1">
                        <a:avLst/>
                      </a:prstGeom>
                      <a:noFill/>
                      <a:ln w="9525" cap="flat" cmpd="sng" algn="ctr">
                        <a:solidFill>
                          <a:srgbClr val="4F81BD">
                            <a:shade val="95000"/>
                            <a:satMod val="105000"/>
                          </a:srgbClr>
                        </a:solidFill>
                        <a:prstDash val="sysDash"/>
                        <a:tailEnd type="arrow"/>
                      </a:ln>
                      <a:effectLst/>
                    </p:spPr>
                  </p:cxnSp>
                </p:grpSp>
              </p:grpSp>
              <p:cxnSp>
                <p:nvCxnSpPr>
                  <p:cNvPr id="98" name="直接箭头连接符 51"/>
                  <p:cNvCxnSpPr/>
                  <p:nvPr/>
                </p:nvCxnSpPr>
                <p:spPr>
                  <a:xfrm>
                    <a:off x="2190750" y="3057525"/>
                    <a:ext cx="705880" cy="0"/>
                  </a:xfrm>
                  <a:prstGeom prst="straightConnector1">
                    <a:avLst/>
                  </a:prstGeom>
                  <a:noFill/>
                  <a:ln w="25400" cap="flat" cmpd="sng" algn="ctr">
                    <a:solidFill>
                      <a:srgbClr val="4F81BD">
                        <a:shade val="95000"/>
                        <a:satMod val="105000"/>
                      </a:srgbClr>
                    </a:solidFill>
                    <a:prstDash val="sysDash"/>
                    <a:headEnd type="none"/>
                    <a:tailEnd type="none"/>
                  </a:ln>
                  <a:effectLst/>
                </p:spPr>
              </p:cxnSp>
              <p:sp>
                <p:nvSpPr>
                  <p:cNvPr id="99" name="TextBox 98"/>
                  <p:cNvSpPr txBox="1"/>
                  <p:nvPr/>
                </p:nvSpPr>
                <p:spPr>
                  <a:xfrm>
                    <a:off x="2390776" y="1407457"/>
                    <a:ext cx="1629036" cy="626043"/>
                  </a:xfrm>
                  <a:prstGeom prst="rect">
                    <a:avLst/>
                  </a:prstGeom>
                  <a:solidFill>
                    <a:srgbClr val="FFFF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C00000"/>
                        </a:solidFill>
                        <a:effectLst/>
                        <a:uLnTx/>
                        <a:uFillTx/>
                        <a:latin typeface="Calibri"/>
                        <a:ea typeface="宋体" panose="02010600030101010101" pitchFamily="2" charset="-122"/>
                        <a:cs typeface="+mn-cs"/>
                      </a:rPr>
                      <a:t>Crowd distribution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C00000"/>
                        </a:solidFill>
                        <a:effectLst/>
                        <a:uLnTx/>
                        <a:uFillTx/>
                        <a:latin typeface="Calibri"/>
                        <a:ea typeface="宋体" panose="02010600030101010101" pitchFamily="2" charset="-122"/>
                        <a:cs typeface="+mn-cs"/>
                      </a:rPr>
                      <a:t>and location prediction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C00000"/>
                        </a:solidFill>
                        <a:effectLst/>
                        <a:uLnTx/>
                        <a:uFillTx/>
                        <a:latin typeface="Calibri"/>
                        <a:ea typeface="宋体" panose="02010600030101010101" pitchFamily="2" charset="-122"/>
                        <a:cs typeface="+mn-cs"/>
                      </a:rPr>
                      <a:t>&amp; Making Decision</a:t>
                    </a:r>
                  </a:p>
                </p:txBody>
              </p:sp>
              <p:cxnSp>
                <p:nvCxnSpPr>
                  <p:cNvPr id="100" name="肘形连接符 56"/>
                  <p:cNvCxnSpPr>
                    <a:stCxn id="99" idx="2"/>
                    <a:endCxn id="95" idx="0"/>
                  </p:cNvCxnSpPr>
                  <p:nvPr/>
                </p:nvCxnSpPr>
                <p:spPr>
                  <a:xfrm rot="5400000">
                    <a:off x="2902767" y="2335897"/>
                    <a:ext cx="604925" cy="131"/>
                  </a:xfrm>
                  <a:prstGeom prst="bentConnector3">
                    <a:avLst>
                      <a:gd name="adj1" fmla="val 50000"/>
                    </a:avLst>
                  </a:prstGeom>
                  <a:noFill/>
                  <a:ln w="9525" cap="flat" cmpd="sng" algn="ctr">
                    <a:solidFill>
                      <a:srgbClr val="4F81BD">
                        <a:shade val="95000"/>
                        <a:satMod val="105000"/>
                      </a:srgbClr>
                    </a:solidFill>
                    <a:prstDash val="solid"/>
                    <a:tailEnd type="arrow"/>
                  </a:ln>
                  <a:effectLst/>
                </p:spPr>
              </p:cxnSp>
              <p:sp>
                <p:nvSpPr>
                  <p:cNvPr id="101" name="矩形 62"/>
                  <p:cNvSpPr/>
                  <p:nvPr/>
                </p:nvSpPr>
                <p:spPr>
                  <a:xfrm>
                    <a:off x="2514600" y="2196533"/>
                    <a:ext cx="1371600" cy="1342328"/>
                  </a:xfrm>
                  <a:prstGeom prst="rect">
                    <a:avLst/>
                  </a:prstGeom>
                  <a:noFill/>
                  <a:ln w="25400" cap="flat" cmpd="sng" algn="ctr">
                    <a:solidFill>
                      <a:sysClr val="window" lastClr="FFFFFF">
                        <a:lumMod val="95000"/>
                      </a:sys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2" name="TextBox 101"/>
                  <p:cNvSpPr txBox="1"/>
                  <p:nvPr/>
                </p:nvSpPr>
                <p:spPr>
                  <a:xfrm>
                    <a:off x="2517325" y="3529440"/>
                    <a:ext cx="127137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LTE based Station</a:t>
                    </a:r>
                    <a:endParaRPr kumimoji="0" lang="zh-CN" altLang="en-US" sz="12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03" name="矩形 69"/>
                  <p:cNvSpPr/>
                  <p:nvPr/>
                </p:nvSpPr>
                <p:spPr>
                  <a:xfrm>
                    <a:off x="3352800" y="2362200"/>
                    <a:ext cx="52290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rPr>
                      <a:t>Cache</a:t>
                    </a:r>
                    <a:endParaRPr kumimoji="0" lang="zh-CN" altLang="en-US"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endParaRPr>
                  </a:p>
                </p:txBody>
              </p:sp>
              <p:sp>
                <p:nvSpPr>
                  <p:cNvPr id="104" name="矩形 79"/>
                  <p:cNvSpPr/>
                  <p:nvPr/>
                </p:nvSpPr>
                <p:spPr>
                  <a:xfrm>
                    <a:off x="2514600" y="2362200"/>
                    <a:ext cx="50045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rPr>
                      <a:t>Object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rPr>
                      <a:t>Cache</a:t>
                    </a:r>
                    <a:endParaRPr kumimoji="0" lang="zh-CN" altLang="en-US"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endParaRPr>
                  </a:p>
                </p:txBody>
              </p:sp>
              <p:pic>
                <p:nvPicPr>
                  <p:cNvPr id="105" name="Picture 8"/>
                  <p:cNvPicPr>
                    <a:picLocks noChangeAspect="1" noChangeArrowheads="1"/>
                  </p:cNvPicPr>
                  <p:nvPr/>
                </p:nvPicPr>
                <p:blipFill>
                  <a:blip r:embed="rId8" cstate="print"/>
                  <a:srcRect/>
                  <a:stretch>
                    <a:fillRect/>
                  </a:stretch>
                </p:blipFill>
                <p:spPr bwMode="auto">
                  <a:xfrm>
                    <a:off x="2819400" y="2667000"/>
                    <a:ext cx="200025" cy="228600"/>
                  </a:xfrm>
                  <a:prstGeom prst="rect">
                    <a:avLst/>
                  </a:prstGeom>
                  <a:noFill/>
                  <a:ln w="9525">
                    <a:noFill/>
                    <a:miter lim="800000"/>
                    <a:headEnd/>
                    <a:tailEnd/>
                  </a:ln>
                </p:spPr>
              </p:pic>
              <p:sp>
                <p:nvSpPr>
                  <p:cNvPr id="106" name="矩形 94"/>
                  <p:cNvSpPr/>
                  <p:nvPr/>
                </p:nvSpPr>
                <p:spPr>
                  <a:xfrm>
                    <a:off x="2895600" y="2209800"/>
                    <a:ext cx="526106"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rPr>
                      <a:t>DL App</a:t>
                    </a:r>
                    <a:endParaRPr kumimoji="0" lang="zh-CN" altLang="en-US"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endParaRPr>
                  </a:p>
                </p:txBody>
              </p:sp>
            </p:grpSp>
            <p:cxnSp>
              <p:nvCxnSpPr>
                <p:cNvPr id="79" name="直接箭头连接符 106"/>
                <p:cNvCxnSpPr>
                  <a:endCxn id="89" idx="1"/>
                </p:cNvCxnSpPr>
                <p:nvPr/>
              </p:nvCxnSpPr>
              <p:spPr>
                <a:xfrm>
                  <a:off x="3295650" y="3067050"/>
                  <a:ext cx="1295400" cy="4763"/>
                </a:xfrm>
                <a:prstGeom prst="straightConnector1">
                  <a:avLst/>
                </a:prstGeom>
                <a:noFill/>
                <a:ln w="25400" cap="flat" cmpd="sng" algn="ctr">
                  <a:solidFill>
                    <a:srgbClr val="4F81BD">
                      <a:shade val="95000"/>
                      <a:satMod val="105000"/>
                    </a:srgbClr>
                  </a:solidFill>
                  <a:prstDash val="sysDash"/>
                  <a:headEnd type="none"/>
                  <a:tailEnd type="none"/>
                </a:ln>
                <a:effectLst/>
              </p:spPr>
            </p:cxnSp>
            <p:grpSp>
              <p:nvGrpSpPr>
                <p:cNvPr id="80" name="组合 118"/>
                <p:cNvGrpSpPr/>
                <p:nvPr/>
              </p:nvGrpSpPr>
              <p:grpSpPr>
                <a:xfrm>
                  <a:off x="4438650" y="2381250"/>
                  <a:ext cx="1752600" cy="1436429"/>
                  <a:chOff x="4438650" y="2381250"/>
                  <a:chExt cx="1752600" cy="1436429"/>
                </a:xfrm>
              </p:grpSpPr>
              <p:pic>
                <p:nvPicPr>
                  <p:cNvPr id="87" name="Picture 7"/>
                  <p:cNvPicPr>
                    <a:picLocks noChangeAspect="1" noChangeArrowheads="1"/>
                  </p:cNvPicPr>
                  <p:nvPr/>
                </p:nvPicPr>
                <p:blipFill>
                  <a:blip r:embed="rId9" cstate="print"/>
                  <a:srcRect/>
                  <a:stretch>
                    <a:fillRect/>
                  </a:stretch>
                </p:blipFill>
                <p:spPr bwMode="auto">
                  <a:xfrm>
                    <a:off x="5276850" y="2847975"/>
                    <a:ext cx="381000" cy="447675"/>
                  </a:xfrm>
                  <a:prstGeom prst="rect">
                    <a:avLst/>
                  </a:prstGeom>
                  <a:noFill/>
                  <a:ln w="9525">
                    <a:noFill/>
                    <a:miter lim="800000"/>
                    <a:headEnd/>
                    <a:tailEnd/>
                  </a:ln>
                </p:spPr>
              </p:pic>
              <p:grpSp>
                <p:nvGrpSpPr>
                  <p:cNvPr id="88" name="组合 98"/>
                  <p:cNvGrpSpPr/>
                  <p:nvPr/>
                </p:nvGrpSpPr>
                <p:grpSpPr>
                  <a:xfrm>
                    <a:off x="4438650" y="2381250"/>
                    <a:ext cx="1239501" cy="1436429"/>
                    <a:chOff x="4038600" y="2411968"/>
                    <a:chExt cx="1239501" cy="1436429"/>
                  </a:xfrm>
                </p:grpSpPr>
                <p:sp>
                  <p:nvSpPr>
                    <p:cNvPr id="93" name="TextBox 92"/>
                    <p:cNvSpPr txBox="1"/>
                    <p:nvPr/>
                  </p:nvSpPr>
                  <p:spPr>
                    <a:xfrm>
                      <a:off x="4558480" y="3571398"/>
                      <a:ext cx="71962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Core / IT</a:t>
                      </a:r>
                      <a:endParaRPr kumimoji="0" lang="zh-CN" altLang="en-US" sz="12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94" name="矩形 96"/>
                    <p:cNvSpPr/>
                    <p:nvPr/>
                  </p:nvSpPr>
                  <p:spPr>
                    <a:xfrm>
                      <a:off x="4038600" y="2411968"/>
                      <a:ext cx="6096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rPr>
                        <a:t>Center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rPr>
                        <a:t>Services</a:t>
                      </a:r>
                      <a:endParaRPr kumimoji="0" lang="zh-CN" altLang="en-US"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endParaRPr>
                    </a:p>
                  </p:txBody>
                </p:sp>
              </p:grpSp>
              <p:pic>
                <p:nvPicPr>
                  <p:cNvPr id="89" name="Picture 11"/>
                  <p:cNvPicPr>
                    <a:picLocks noChangeAspect="1" noChangeArrowheads="1"/>
                  </p:cNvPicPr>
                  <p:nvPr/>
                </p:nvPicPr>
                <p:blipFill>
                  <a:blip r:embed="rId10" cstate="print"/>
                  <a:srcRect/>
                  <a:stretch>
                    <a:fillRect/>
                  </a:stretch>
                </p:blipFill>
                <p:spPr bwMode="auto">
                  <a:xfrm>
                    <a:off x="4591050" y="2847975"/>
                    <a:ext cx="431396" cy="447675"/>
                  </a:xfrm>
                  <a:prstGeom prst="rect">
                    <a:avLst/>
                  </a:prstGeom>
                  <a:noFill/>
                  <a:ln w="9525">
                    <a:noFill/>
                    <a:miter lim="800000"/>
                    <a:headEnd/>
                    <a:tailEnd/>
                  </a:ln>
                </p:spPr>
              </p:pic>
              <p:pic>
                <p:nvPicPr>
                  <p:cNvPr id="90" name="Picture 7"/>
                  <p:cNvPicPr>
                    <a:picLocks noChangeAspect="1" noChangeArrowheads="1"/>
                  </p:cNvPicPr>
                  <p:nvPr/>
                </p:nvPicPr>
                <p:blipFill>
                  <a:blip r:embed="rId9" cstate="print"/>
                  <a:srcRect/>
                  <a:stretch>
                    <a:fillRect/>
                  </a:stretch>
                </p:blipFill>
                <p:spPr bwMode="auto">
                  <a:xfrm>
                    <a:off x="5657850" y="2847975"/>
                    <a:ext cx="381000" cy="447675"/>
                  </a:xfrm>
                  <a:prstGeom prst="rect">
                    <a:avLst/>
                  </a:prstGeom>
                  <a:noFill/>
                  <a:ln w="9525">
                    <a:noFill/>
                    <a:miter lim="800000"/>
                    <a:headEnd/>
                    <a:tailEnd/>
                  </a:ln>
                </p:spPr>
              </p:pic>
              <p:sp>
                <p:nvSpPr>
                  <p:cNvPr id="91" name="矩形 105"/>
                  <p:cNvSpPr/>
                  <p:nvPr/>
                </p:nvSpPr>
                <p:spPr>
                  <a:xfrm>
                    <a:off x="5048250" y="2457450"/>
                    <a:ext cx="114300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rPr>
                      <a:t>Model &amp; Object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rPr>
                      <a:t>Storage</a:t>
                    </a:r>
                    <a:endParaRPr kumimoji="0" lang="zh-CN" altLang="en-US" sz="900" b="1" i="0" u="none" strike="noStrike" kern="0" cap="none" spc="0" normalizeH="0" baseline="0" noProof="0" dirty="0">
                      <a:ln>
                        <a:noFill/>
                      </a:ln>
                      <a:solidFill>
                        <a:srgbClr val="7D7D7D"/>
                      </a:solidFill>
                      <a:effectLst/>
                      <a:uLnTx/>
                      <a:uFillTx/>
                      <a:latin typeface="Calibri"/>
                      <a:ea typeface="宋体" panose="02010600030101010101" pitchFamily="2" charset="-122"/>
                      <a:cs typeface="+mn-cs"/>
                    </a:endParaRPr>
                  </a:p>
                </p:txBody>
              </p:sp>
              <p:cxnSp>
                <p:nvCxnSpPr>
                  <p:cNvPr id="92" name="直接箭头连接符 111"/>
                  <p:cNvCxnSpPr>
                    <a:stCxn id="89" idx="3"/>
                    <a:endCxn id="87" idx="1"/>
                  </p:cNvCxnSpPr>
                  <p:nvPr/>
                </p:nvCxnSpPr>
                <p:spPr>
                  <a:xfrm>
                    <a:off x="5022446" y="3071813"/>
                    <a:ext cx="254404" cy="0"/>
                  </a:xfrm>
                  <a:prstGeom prst="straightConnector1">
                    <a:avLst/>
                  </a:prstGeom>
                  <a:noFill/>
                  <a:ln w="25400" cap="flat" cmpd="sng" algn="ctr">
                    <a:solidFill>
                      <a:srgbClr val="4F81BD">
                        <a:shade val="95000"/>
                        <a:satMod val="105000"/>
                      </a:srgbClr>
                    </a:solidFill>
                    <a:prstDash val="sysDash"/>
                    <a:headEnd type="none"/>
                    <a:tailEnd type="none"/>
                  </a:ln>
                  <a:effectLst/>
                </p:spPr>
              </p:cxnSp>
            </p:grpSp>
            <p:sp>
              <p:nvSpPr>
                <p:cNvPr id="81" name="TextBox 80"/>
                <p:cNvSpPr txBox="1"/>
                <p:nvPr/>
              </p:nvSpPr>
              <p:spPr>
                <a:xfrm>
                  <a:off x="5467612" y="1434979"/>
                  <a:ext cx="1067011" cy="593108"/>
                </a:xfrm>
                <a:prstGeom prst="rect">
                  <a:avLst/>
                </a:prstGeom>
                <a:solidFill>
                  <a:sysClr val="window" lastClr="FFFFFF">
                    <a:lumMod val="85000"/>
                  </a:sys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Highest/Medium resolution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(64/32 bits)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complexity models</a:t>
                  </a:r>
                </a:p>
              </p:txBody>
            </p:sp>
            <p:sp>
              <p:nvSpPr>
                <p:cNvPr id="82" name="TextBox 81"/>
                <p:cNvSpPr txBox="1"/>
                <p:nvPr/>
              </p:nvSpPr>
              <p:spPr>
                <a:xfrm>
                  <a:off x="4159322" y="1434979"/>
                  <a:ext cx="1066800" cy="593108"/>
                </a:xfrm>
                <a:prstGeom prst="rect">
                  <a:avLst/>
                </a:prstGeom>
                <a:solidFill>
                  <a:sysClr val="window" lastClr="FFFFFF">
                    <a:lumMod val="85000"/>
                  </a:sys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Medium resolution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(16 bit float) and complexity models</a:t>
                  </a:r>
                  <a:endParaRPr kumimoji="0" lang="zh-CN" altLang="en-US" sz="9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83" name="TextBox 82"/>
                <p:cNvSpPr txBox="1"/>
                <p:nvPr/>
              </p:nvSpPr>
              <p:spPr>
                <a:xfrm>
                  <a:off x="167601" y="1408636"/>
                  <a:ext cx="1024917" cy="593108"/>
                </a:xfrm>
                <a:prstGeom prst="rect">
                  <a:avLst/>
                </a:prstGeom>
                <a:solidFill>
                  <a:sysClr val="window" lastClr="FFFFFF">
                    <a:lumMod val="85000"/>
                  </a:sys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Low resolution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(2-8 bits integer) and complexity model </a:t>
                  </a:r>
                </a:p>
              </p:txBody>
            </p:sp>
            <p:cxnSp>
              <p:nvCxnSpPr>
                <p:cNvPr id="84" name="形状 133"/>
                <p:cNvCxnSpPr>
                  <a:cxnSpLocks/>
                  <a:stCxn id="77" idx="1"/>
                </p:cNvCxnSpPr>
                <p:nvPr/>
              </p:nvCxnSpPr>
              <p:spPr>
                <a:xfrm rot="10800000" flipV="1">
                  <a:off x="685800" y="879750"/>
                  <a:ext cx="1371600" cy="1492018"/>
                </a:xfrm>
                <a:prstGeom prst="bentConnector2">
                  <a:avLst/>
                </a:prstGeom>
                <a:noFill/>
                <a:ln w="12700" cap="flat" cmpd="sng" algn="ctr">
                  <a:solidFill>
                    <a:srgbClr val="7030A0"/>
                  </a:solidFill>
                  <a:prstDash val="sysDash"/>
                  <a:tailEnd type="arrow"/>
                </a:ln>
                <a:effectLst/>
              </p:spPr>
            </p:cxnSp>
            <p:cxnSp>
              <p:nvCxnSpPr>
                <p:cNvPr id="85" name="形状 126"/>
                <p:cNvCxnSpPr/>
                <p:nvPr/>
              </p:nvCxnSpPr>
              <p:spPr>
                <a:xfrm rot="5400000">
                  <a:off x="3107737" y="1526113"/>
                  <a:ext cx="1462151" cy="819623"/>
                </a:xfrm>
                <a:prstGeom prst="bentConnector3">
                  <a:avLst>
                    <a:gd name="adj1" fmla="val 59565"/>
                  </a:avLst>
                </a:prstGeom>
                <a:noFill/>
                <a:ln w="12700" cap="flat" cmpd="sng" algn="ctr">
                  <a:solidFill>
                    <a:srgbClr val="7030A0"/>
                  </a:solidFill>
                  <a:prstDash val="sysDash"/>
                  <a:tailEnd type="arrow"/>
                </a:ln>
                <a:effectLst/>
              </p:spPr>
            </p:cxnSp>
            <p:cxnSp>
              <p:nvCxnSpPr>
                <p:cNvPr id="86" name="形状 124"/>
                <p:cNvCxnSpPr>
                  <a:cxnSpLocks/>
                </p:cNvCxnSpPr>
                <p:nvPr/>
              </p:nvCxnSpPr>
              <p:spPr>
                <a:xfrm>
                  <a:off x="5029200" y="856222"/>
                  <a:ext cx="742950" cy="1577701"/>
                </a:xfrm>
                <a:prstGeom prst="bentConnector2">
                  <a:avLst/>
                </a:prstGeom>
                <a:noFill/>
                <a:ln w="12700" cap="flat" cmpd="sng" algn="ctr">
                  <a:solidFill>
                    <a:srgbClr val="7030A0"/>
                  </a:solidFill>
                  <a:prstDash val="sysDash"/>
                  <a:tailEnd type="arrow"/>
                </a:ln>
                <a:effectLst/>
              </p:spPr>
            </p:cxnSp>
          </p:grpSp>
          <p:sp>
            <p:nvSpPr>
              <p:cNvPr id="72" name="TextBox 71"/>
              <p:cNvSpPr txBox="1"/>
              <p:nvPr/>
            </p:nvSpPr>
            <p:spPr>
              <a:xfrm>
                <a:off x="320381" y="4245044"/>
                <a:ext cx="838200" cy="310675"/>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1. Low accuracy result</a:t>
                </a:r>
                <a:endParaRPr kumimoji="0" lang="zh-CN" altLang="en-US" sz="8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73" name="TextBox 72"/>
              <p:cNvSpPr txBox="1"/>
              <p:nvPr/>
            </p:nvSpPr>
            <p:spPr>
              <a:xfrm>
                <a:off x="2743200" y="4267200"/>
                <a:ext cx="1066800" cy="310675"/>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2. Higher accuracy result</a:t>
                </a:r>
                <a:endParaRPr kumimoji="0" lang="zh-CN" altLang="en-US" sz="8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74" name="TextBox 73"/>
              <p:cNvSpPr txBox="1"/>
              <p:nvPr/>
            </p:nvSpPr>
            <p:spPr>
              <a:xfrm>
                <a:off x="5029200" y="4267200"/>
                <a:ext cx="1066800" cy="310675"/>
              </a:xfrm>
              <a:prstGeom prst="rect">
                <a:avLst/>
              </a:prstGeom>
              <a:solidFill>
                <a:srgbClr val="FFC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3. Highest accuracy result</a:t>
                </a:r>
                <a:endParaRPr kumimoji="0" lang="zh-CN" altLang="en-US" sz="8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75" name="肘形连接符 144"/>
              <p:cNvCxnSpPr>
                <a:cxnSpLocks/>
                <a:stCxn id="74" idx="2"/>
              </p:cNvCxnSpPr>
              <p:nvPr/>
            </p:nvCxnSpPr>
            <p:spPr>
              <a:xfrm rot="5400000" flipH="1">
                <a:off x="2756695" y="1771970"/>
                <a:ext cx="982189" cy="4629623"/>
              </a:xfrm>
              <a:prstGeom prst="bentConnector4">
                <a:avLst>
                  <a:gd name="adj1" fmla="val -21358"/>
                  <a:gd name="adj2" fmla="val 85662"/>
                </a:avLst>
              </a:prstGeom>
              <a:noFill/>
              <a:ln w="12700" cap="flat" cmpd="sng" algn="ctr">
                <a:solidFill>
                  <a:srgbClr val="C00000"/>
                </a:solidFill>
                <a:prstDash val="dash"/>
                <a:tailEnd type="arrow"/>
              </a:ln>
              <a:effectLst/>
            </p:spPr>
          </p:cxnSp>
          <p:cxnSp>
            <p:nvCxnSpPr>
              <p:cNvPr id="76" name="形状 146"/>
              <p:cNvCxnSpPr>
                <a:stCxn id="73" idx="1"/>
                <a:endCxn id="115" idx="3"/>
              </p:cNvCxnSpPr>
              <p:nvPr/>
            </p:nvCxnSpPr>
            <p:spPr>
              <a:xfrm rot="10800000">
                <a:off x="932978" y="3439632"/>
                <a:ext cx="1810223" cy="982906"/>
              </a:xfrm>
              <a:prstGeom prst="bentConnector3">
                <a:avLst>
                  <a:gd name="adj1" fmla="val 50000"/>
                </a:avLst>
              </a:prstGeom>
              <a:noFill/>
              <a:ln w="12700" cap="flat" cmpd="sng" algn="ctr">
                <a:solidFill>
                  <a:srgbClr val="C00000"/>
                </a:solidFill>
                <a:prstDash val="dash"/>
                <a:tailEnd type="arrow"/>
              </a:ln>
              <a:effectLst/>
            </p:spPr>
          </p:cxnSp>
        </p:grpSp>
        <p:sp>
          <p:nvSpPr>
            <p:cNvPr id="63" name="矩形 157"/>
            <p:cNvSpPr/>
            <p:nvPr/>
          </p:nvSpPr>
          <p:spPr>
            <a:xfrm>
              <a:off x="4591050" y="3086100"/>
              <a:ext cx="1606954" cy="1447800"/>
            </a:xfrm>
            <a:prstGeom prst="rect">
              <a:avLst/>
            </a:prstGeom>
            <a:noFill/>
            <a:ln w="25400" cap="flat" cmpd="sng" algn="ctr">
              <a:solidFill>
                <a:sysClr val="window" lastClr="FFFFFF">
                  <a:lumMod val="95000"/>
                </a:sys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4" name="TextBox 63"/>
            <p:cNvSpPr txBox="1"/>
            <p:nvPr/>
          </p:nvSpPr>
          <p:spPr>
            <a:xfrm>
              <a:off x="137974" y="4218801"/>
              <a:ext cx="1189300"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User Equipment</a:t>
              </a:r>
              <a:endParaRPr kumimoji="0" lang="zh-CN" altLang="en-US" sz="12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65" name="Connector: Elbow 64"/>
            <p:cNvCxnSpPr>
              <a:cxnSpLocks/>
              <a:stCxn id="91" idx="2"/>
            </p:cNvCxnSpPr>
            <p:nvPr/>
          </p:nvCxnSpPr>
          <p:spPr>
            <a:xfrm rot="5400000" flipH="1">
              <a:off x="4530378" y="2586473"/>
              <a:ext cx="583392" cy="1759507"/>
            </a:xfrm>
            <a:prstGeom prst="bentConnector4">
              <a:avLst>
                <a:gd name="adj1" fmla="val 99267"/>
                <a:gd name="adj2" fmla="val 66240"/>
              </a:avLst>
            </a:prstGeom>
            <a:noFill/>
            <a:ln w="28575" cap="flat" cmpd="sng" algn="ctr">
              <a:solidFill>
                <a:srgbClr val="9BBB59">
                  <a:lumMod val="50000"/>
                </a:srgbClr>
              </a:solidFill>
              <a:prstDash val="sysDot"/>
              <a:tailEnd type="triangle"/>
            </a:ln>
            <a:effectLst/>
          </p:spPr>
        </p:cxnSp>
        <p:sp>
          <p:nvSpPr>
            <p:cNvPr id="66" name="TextBox 65"/>
            <p:cNvSpPr txBox="1"/>
            <p:nvPr/>
          </p:nvSpPr>
          <p:spPr>
            <a:xfrm>
              <a:off x="3935179" y="2906582"/>
              <a:ext cx="679994" cy="26161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9BBB59">
                      <a:lumMod val="75000"/>
                    </a:srgbClr>
                  </a:solidFill>
                  <a:effectLst/>
                  <a:uLnTx/>
                  <a:uFillTx/>
                  <a:latin typeface="Calibri"/>
                  <a:ea typeface="宋体" panose="02010600030101010101" pitchFamily="2" charset="-122"/>
                  <a:cs typeface="+mn-cs"/>
                </a:rPr>
                <a:t>prefetch</a:t>
              </a:r>
              <a:endParaRPr kumimoji="0" lang="zh-CN" altLang="en-US" sz="1100" b="1" i="0" u="none" strike="noStrike" kern="0" cap="none" spc="0" normalizeH="0" baseline="0" noProof="0" dirty="0">
                <a:ln>
                  <a:noFill/>
                </a:ln>
                <a:solidFill>
                  <a:srgbClr val="9BBB59">
                    <a:lumMod val="75000"/>
                  </a:srgbClr>
                </a:solidFill>
                <a:effectLst/>
                <a:uLnTx/>
                <a:uFillTx/>
                <a:latin typeface="Calibri"/>
                <a:ea typeface="宋体" panose="02010600030101010101" pitchFamily="2" charset="-122"/>
                <a:cs typeface="+mn-cs"/>
              </a:endParaRPr>
            </a:p>
          </p:txBody>
        </p:sp>
        <p:cxnSp>
          <p:nvCxnSpPr>
            <p:cNvPr id="67" name="Connector: Elbow 66"/>
            <p:cNvCxnSpPr>
              <a:cxnSpLocks/>
            </p:cNvCxnSpPr>
            <p:nvPr/>
          </p:nvCxnSpPr>
          <p:spPr>
            <a:xfrm flipV="1">
              <a:off x="801924" y="3196303"/>
              <a:ext cx="1794753" cy="431390"/>
            </a:xfrm>
            <a:prstGeom prst="bentConnector3">
              <a:avLst>
                <a:gd name="adj1" fmla="val -1373"/>
              </a:avLst>
            </a:prstGeom>
            <a:noFill/>
            <a:ln w="28575" cap="flat" cmpd="sng" algn="ctr">
              <a:solidFill>
                <a:srgbClr val="9BBB59">
                  <a:lumMod val="50000"/>
                </a:srgbClr>
              </a:solidFill>
              <a:prstDash val="sysDot"/>
              <a:tailEnd type="triangle"/>
            </a:ln>
            <a:effectLst/>
          </p:spPr>
        </p:cxnSp>
        <p:sp>
          <p:nvSpPr>
            <p:cNvPr id="68" name="TextBox 67"/>
            <p:cNvSpPr txBox="1"/>
            <p:nvPr/>
          </p:nvSpPr>
          <p:spPr>
            <a:xfrm>
              <a:off x="1052231" y="2906582"/>
              <a:ext cx="156485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9BBB59">
                      <a:lumMod val="75000"/>
                    </a:srgbClr>
                  </a:solidFill>
                  <a:effectLst/>
                  <a:uLnTx/>
                  <a:uFillTx/>
                  <a:latin typeface="Calibri"/>
                  <a:ea typeface="宋体" panose="02010600030101010101" pitchFamily="2" charset="-122"/>
                  <a:cs typeface="+mn-cs"/>
                </a:rPr>
                <a:t>Offloading and fetching</a:t>
              </a:r>
              <a:endParaRPr kumimoji="0" lang="zh-CN" altLang="en-US" sz="1100" b="1" i="0" u="none" strike="noStrike" kern="0" cap="none" spc="0" normalizeH="0" baseline="0" noProof="0" dirty="0">
                <a:ln>
                  <a:noFill/>
                </a:ln>
                <a:solidFill>
                  <a:srgbClr val="9BBB59">
                    <a:lumMod val="75000"/>
                  </a:srgbClr>
                </a:solidFill>
                <a:effectLst/>
                <a:uLnTx/>
                <a:uFillTx/>
                <a:latin typeface="Calibri"/>
                <a:ea typeface="宋体" panose="02010600030101010101" pitchFamily="2" charset="-122"/>
                <a:cs typeface="+mn-cs"/>
              </a:endParaRPr>
            </a:p>
          </p:txBody>
        </p:sp>
        <p:cxnSp>
          <p:nvCxnSpPr>
            <p:cNvPr id="69" name="Straight Arrow Connector 68"/>
            <p:cNvCxnSpPr>
              <a:stCxn id="72" idx="0"/>
              <a:endCxn id="64" idx="0"/>
            </p:cNvCxnSpPr>
            <p:nvPr/>
          </p:nvCxnSpPr>
          <p:spPr>
            <a:xfrm flipV="1">
              <a:off x="726781" y="4218801"/>
              <a:ext cx="5843" cy="752500"/>
            </a:xfrm>
            <a:prstGeom prst="straightConnector1">
              <a:avLst/>
            </a:prstGeom>
            <a:noFill/>
            <a:ln w="9525" cap="flat" cmpd="sng" algn="ctr">
              <a:solidFill>
                <a:srgbClr val="F79646">
                  <a:lumMod val="50000"/>
                </a:srgbClr>
              </a:solidFill>
              <a:prstDash val="dash"/>
              <a:tailEnd type="triangle"/>
            </a:ln>
            <a:effectLst/>
          </p:spPr>
        </p:cxnSp>
        <p:sp>
          <p:nvSpPr>
            <p:cNvPr id="70" name="TextBox 69"/>
            <p:cNvSpPr txBox="1"/>
            <p:nvPr/>
          </p:nvSpPr>
          <p:spPr>
            <a:xfrm>
              <a:off x="2750421" y="4243297"/>
              <a:ext cx="90576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MEC Server</a:t>
              </a:r>
              <a:endParaRPr kumimoji="0" lang="zh-CN" altLang="en-US" sz="12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
        <p:nvSpPr>
          <p:cNvPr id="3" name="Rectangle 2"/>
          <p:cNvSpPr/>
          <p:nvPr/>
        </p:nvSpPr>
        <p:spPr>
          <a:xfrm>
            <a:off x="439924" y="6020090"/>
            <a:ext cx="7715201" cy="692497"/>
          </a:xfrm>
          <a:prstGeom prst="rect">
            <a:avLst/>
          </a:prstGeom>
        </p:spPr>
        <p:txBody>
          <a:bodyPr wrap="square">
            <a:spAutoFit/>
          </a:bodyPr>
          <a:lstStyle/>
          <a:p>
            <a:pPr algn="just">
              <a:buFont typeface="Wingdings" panose="05000000000000000000" pitchFamily="2" charset="2"/>
              <a:buChar char="Ø"/>
            </a:pPr>
            <a:r>
              <a:rPr lang="en-US" sz="1050" b="1" i="1" dirty="0">
                <a:solidFill>
                  <a:srgbClr val="FF0000"/>
                </a:solidFill>
              </a:rPr>
              <a:t>Vinit </a:t>
            </a:r>
            <a:r>
              <a:rPr lang="en-US" sz="1050" b="1" i="1" dirty="0" err="1">
                <a:solidFill>
                  <a:srgbClr val="FF0000"/>
                </a:solidFill>
              </a:rPr>
              <a:t>Jakhetiya</a:t>
            </a:r>
            <a:r>
              <a:rPr lang="en-US" sz="1050" dirty="0"/>
              <a:t>, Wang Lu, Richard Yu, "Method and System for Jointly Determining Computational Offloading and Content Prefetching in a Cellular Communication System, filed a </a:t>
            </a:r>
            <a:r>
              <a:rPr lang="en-US" sz="1050" b="1" i="1" dirty="0">
                <a:solidFill>
                  <a:srgbClr val="FF0000"/>
                </a:solidFill>
              </a:rPr>
              <a:t>USA Patent, Patent Number 15/615,988</a:t>
            </a:r>
            <a:r>
              <a:rPr lang="en-US" sz="1050" dirty="0"/>
              <a:t>.</a:t>
            </a:r>
          </a:p>
          <a:p>
            <a:pPr marL="0" marR="0" lvl="0" indent="0" algn="just" defTabSz="914400" rtl="0" eaLnBrk="1" fontAlgn="base" latinLnBrk="0" hangingPunct="1">
              <a:lnSpc>
                <a:spcPct val="100000"/>
              </a:lnSpc>
              <a:spcBef>
                <a:spcPct val="0"/>
              </a:spcBef>
              <a:spcAft>
                <a:spcPct val="0"/>
              </a:spcAft>
              <a:buClrTx/>
              <a:buSzTx/>
              <a:buFontTx/>
              <a:buNone/>
              <a:tabLst/>
              <a:defRPr/>
            </a:pPr>
            <a:endParaRPr kumimoji="1" lang="en-SG" sz="1800" b="0" i="0" u="none" strike="noStrike" kern="1200" cap="none" spc="0" normalizeH="0" baseline="0" noProof="0" dirty="0">
              <a:ln>
                <a:noFill/>
              </a:ln>
              <a:solidFill>
                <a:srgbClr val="000000"/>
              </a:solidFill>
              <a:effectLst/>
              <a:uLnTx/>
              <a:uFillTx/>
              <a:latin typeface="Times New Roman"/>
              <a:ea typeface="新細明體" pitchFamily="18" charset="-120"/>
              <a:cs typeface="+mn-cs"/>
            </a:endParaRPr>
          </a:p>
        </p:txBody>
      </p:sp>
    </p:spTree>
    <p:extLst>
      <p:ext uri="{BB962C8B-B14F-4D97-AF65-F5344CB8AC3E}">
        <p14:creationId xmlns:p14="http://schemas.microsoft.com/office/powerpoint/2010/main" val="18710174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i="1" dirty="0">
                <a:solidFill>
                  <a:schemeClr val="tx1"/>
                </a:solidFill>
                <a:effectLst>
                  <a:outerShdw blurRad="38100" dist="38100" dir="2700000" algn="tl">
                    <a:srgbClr val="000000">
                      <a:alpha val="43137"/>
                    </a:srgbClr>
                  </a:outerShdw>
                </a:effectLst>
              </a:rPr>
              <a:t>A1. Multi-Level inference quality scheme using joint offloading and prefetching</a:t>
            </a:r>
            <a:endParaRPr lang="en-SG" sz="2400" i="1" dirty="0">
              <a:solidFill>
                <a:schemeClr val="tx1"/>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1" lang="en-US" altLang="zh-TW" sz="14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
        <p:nvSpPr>
          <p:cNvPr id="59" name="Rectangle 58"/>
          <p:cNvSpPr/>
          <p:nvPr/>
        </p:nvSpPr>
        <p:spPr>
          <a:xfrm>
            <a:off x="470174" y="903945"/>
            <a:ext cx="8395586" cy="523220"/>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a:ln>
                  <a:noFill/>
                </a:ln>
                <a:solidFill>
                  <a:sysClr val="windowText" lastClr="000000"/>
                </a:solidFill>
                <a:effectLst/>
                <a:uLnTx/>
                <a:uFillTx/>
                <a:latin typeface="Times New Roman"/>
                <a:ea typeface="新細明體" charset="-120"/>
                <a:cs typeface="Arial" panose="020B0604020202020204" pitchFamily="34" charset="0"/>
              </a:rPr>
              <a:t>Virtual Reality (VR) rendering control by Oriented FAST and rotated BRIEF based Simultaneous Localization and Mapping (ORB-SLAM) for camera motion tracking:</a:t>
            </a:r>
            <a:endParaRPr kumimoji="0" lang="zh-CN" altLang="en-US" sz="1400" b="0" i="0" u="none" strike="noStrike" kern="0" cap="none" spc="0" normalizeH="0" baseline="0" noProof="0" dirty="0">
              <a:ln>
                <a:noFill/>
              </a:ln>
              <a:solidFill>
                <a:sysClr val="windowText" lastClr="000000"/>
              </a:solidFill>
              <a:effectLst/>
              <a:uLnTx/>
              <a:uFillTx/>
              <a:latin typeface="Times New Roman"/>
              <a:ea typeface="宋体" panose="02010600030101010101" pitchFamily="2" charset="-122"/>
              <a:cs typeface="Arial" panose="020B0604020202020204" pitchFamily="34" charset="0"/>
            </a:endParaRPr>
          </a:p>
        </p:txBody>
      </p:sp>
      <p:pic>
        <p:nvPicPr>
          <p:cNvPr id="122" name="Picture 121"/>
          <p:cNvPicPr>
            <a:picLocks noChangeAspect="1"/>
          </p:cNvPicPr>
          <p:nvPr/>
        </p:nvPicPr>
        <p:blipFill>
          <a:blip r:embed="rId3"/>
          <a:stretch>
            <a:fillRect/>
          </a:stretch>
        </p:blipFill>
        <p:spPr>
          <a:xfrm>
            <a:off x="767538" y="1751602"/>
            <a:ext cx="4444248" cy="2445028"/>
          </a:xfrm>
          <a:prstGeom prst="rect">
            <a:avLst/>
          </a:prstGeom>
          <a:ln w="25400">
            <a:solidFill>
              <a:srgbClr val="1E4649"/>
            </a:solidFill>
          </a:ln>
        </p:spPr>
      </p:pic>
      <p:pic>
        <p:nvPicPr>
          <p:cNvPr id="123" name="Picture 122"/>
          <p:cNvPicPr>
            <a:picLocks noChangeAspect="1"/>
          </p:cNvPicPr>
          <p:nvPr/>
        </p:nvPicPr>
        <p:blipFill>
          <a:blip r:embed="rId4"/>
          <a:stretch>
            <a:fillRect/>
          </a:stretch>
        </p:blipFill>
        <p:spPr>
          <a:xfrm>
            <a:off x="5817760" y="1751602"/>
            <a:ext cx="3048000" cy="2445028"/>
          </a:xfrm>
          <a:prstGeom prst="rect">
            <a:avLst/>
          </a:prstGeom>
          <a:ln w="25400">
            <a:solidFill>
              <a:srgbClr val="1E4649"/>
            </a:solidFill>
          </a:ln>
        </p:spPr>
      </p:pic>
      <p:sp>
        <p:nvSpPr>
          <p:cNvPr id="124" name="Rectangle 123"/>
          <p:cNvSpPr/>
          <p:nvPr/>
        </p:nvSpPr>
        <p:spPr>
          <a:xfrm>
            <a:off x="4636660" y="2692374"/>
            <a:ext cx="457200" cy="228600"/>
          </a:xfrm>
          <a:prstGeom prst="rect">
            <a:avLst/>
          </a:prstGeom>
          <a:no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sp>
        <p:nvSpPr>
          <p:cNvPr id="125" name="Rectangle 124"/>
          <p:cNvSpPr/>
          <p:nvPr/>
        </p:nvSpPr>
        <p:spPr>
          <a:xfrm>
            <a:off x="8027560" y="3882304"/>
            <a:ext cx="457200" cy="238126"/>
          </a:xfrm>
          <a:prstGeom prst="rect">
            <a:avLst/>
          </a:prstGeom>
          <a:noFill/>
          <a:ln w="25400" cap="flat" cmpd="sng" algn="ctr">
            <a:solidFill>
              <a:srgbClr val="C000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panose="02010600030101010101" pitchFamily="2" charset="-122"/>
              <a:cs typeface="+mn-cs"/>
            </a:endParaRPr>
          </a:p>
        </p:txBody>
      </p:sp>
      <p:graphicFrame>
        <p:nvGraphicFramePr>
          <p:cNvPr id="126" name="Table 125"/>
          <p:cNvGraphicFramePr>
            <a:graphicFrameLocks noGrp="1"/>
          </p:cNvGraphicFramePr>
          <p:nvPr>
            <p:extLst/>
          </p:nvPr>
        </p:nvGraphicFramePr>
        <p:xfrm>
          <a:off x="1400175" y="4270227"/>
          <a:ext cx="6096000" cy="1266825"/>
        </p:xfrm>
        <a:graphic>
          <a:graphicData uri="http://schemas.openxmlformats.org/drawingml/2006/table">
            <a:tbl>
              <a:tblPr firstRow="1" bandRow="1"/>
              <a:tblGrid>
                <a:gridCol w="1524000">
                  <a:extLst>
                    <a:ext uri="{9D8B030D-6E8A-4147-A177-3AD203B41FA5}">
                      <a16:colId xmlns:a16="http://schemas.microsoft.com/office/drawing/2014/main" val="1729812732"/>
                    </a:ext>
                  </a:extLst>
                </a:gridCol>
                <a:gridCol w="1524000">
                  <a:extLst>
                    <a:ext uri="{9D8B030D-6E8A-4147-A177-3AD203B41FA5}">
                      <a16:colId xmlns:a16="http://schemas.microsoft.com/office/drawing/2014/main" val="3745019123"/>
                    </a:ext>
                  </a:extLst>
                </a:gridCol>
                <a:gridCol w="1524000">
                  <a:extLst>
                    <a:ext uri="{9D8B030D-6E8A-4147-A177-3AD203B41FA5}">
                      <a16:colId xmlns:a16="http://schemas.microsoft.com/office/drawing/2014/main" val="3343381928"/>
                    </a:ext>
                  </a:extLst>
                </a:gridCol>
                <a:gridCol w="1524000">
                  <a:extLst>
                    <a:ext uri="{9D8B030D-6E8A-4147-A177-3AD203B41FA5}">
                      <a16:colId xmlns:a16="http://schemas.microsoft.com/office/drawing/2014/main" val="2378193218"/>
                    </a:ext>
                  </a:extLst>
                </a:gridCol>
              </a:tblGrid>
              <a:tr h="41338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endParaRPr lang="zh-CN" alt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altLang="zh-CN" sz="1100" dirty="0"/>
                        <a:t>Delay</a:t>
                      </a:r>
                      <a:endParaRPr lang="zh-CN" alt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altLang="zh-CN" sz="1100" dirty="0"/>
                        <a:t>Power consumption</a:t>
                      </a:r>
                      <a:endParaRPr lang="zh-CN" alt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altLang="zh-CN" sz="1100" dirty="0"/>
                        <a:t>Frame rate (VGA)</a:t>
                      </a:r>
                      <a:endParaRPr lang="zh-CN" alt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2649393923"/>
                  </a:ext>
                </a:extLst>
              </a:tr>
              <a:tr h="367665">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1100" b="1" dirty="0"/>
                        <a:t>HMD + MEC</a:t>
                      </a:r>
                      <a:endParaRPr lang="zh-CN" altLang="en-US" sz="1100" b="1"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1100" dirty="0"/>
                        <a:t>Low network delay</a:t>
                      </a:r>
                    </a:p>
                    <a:p>
                      <a:r>
                        <a:rPr lang="en-US" altLang="zh-CN" sz="1100" dirty="0"/>
                        <a:t>(less than 200ms)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1100" dirty="0"/>
                        <a:t>Low</a:t>
                      </a:r>
                      <a:endParaRPr lang="zh-CN" altLang="en-US" sz="11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1100" dirty="0"/>
                        <a:t>30 fps</a:t>
                      </a:r>
                      <a:endParaRPr lang="zh-CN" altLang="en-US" sz="11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010845693"/>
                  </a:ext>
                </a:extLst>
              </a:tr>
              <a:tr h="37084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1100" b="1" dirty="0"/>
                        <a:t>HMD Only</a:t>
                      </a:r>
                      <a:endParaRPr lang="zh-CN" altLang="en-US" sz="11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1100" dirty="0"/>
                        <a:t>High compute delay</a:t>
                      </a:r>
                    </a:p>
                    <a:p>
                      <a:r>
                        <a:rPr lang="en-US" altLang="zh-CN" sz="1100" dirty="0"/>
                        <a:t>(500ms)</a:t>
                      </a:r>
                      <a:endParaRPr lang="zh-CN" alt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1100" dirty="0"/>
                        <a:t>High</a:t>
                      </a:r>
                      <a:endParaRPr lang="zh-CN" alt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altLang="zh-CN" sz="1100" dirty="0"/>
                        <a:t>2 fps</a:t>
                      </a:r>
                      <a:endParaRPr lang="zh-CN" altLang="en-US" sz="11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65581169"/>
                  </a:ext>
                </a:extLst>
              </a:tr>
            </a:tbl>
          </a:graphicData>
        </a:graphic>
      </p:graphicFrame>
      <p:sp>
        <p:nvSpPr>
          <p:cNvPr id="127" name="Rectangle 126"/>
          <p:cNvSpPr/>
          <p:nvPr/>
        </p:nvSpPr>
        <p:spPr>
          <a:xfrm>
            <a:off x="2158438" y="1446464"/>
            <a:ext cx="107651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Text" lastClr="000000"/>
                </a:solidFill>
                <a:effectLst/>
                <a:uLnTx/>
                <a:uFillTx/>
                <a:latin typeface="Calibri"/>
                <a:ea typeface="宋体" panose="02010600030101010101" pitchFamily="2" charset="-122"/>
                <a:cs typeface="+mn-cs"/>
              </a:rPr>
              <a:t>HMD + MEC</a:t>
            </a:r>
            <a:endParaRPr kumimoji="0" lang="zh-CN" altLang="en-US" sz="1400" b="1" i="0" u="none" strike="noStrike" kern="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sp>
        <p:nvSpPr>
          <p:cNvPr id="128" name="Rectangle 127"/>
          <p:cNvSpPr/>
          <p:nvPr/>
        </p:nvSpPr>
        <p:spPr>
          <a:xfrm>
            <a:off x="6863103" y="1470282"/>
            <a:ext cx="95731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Text" lastClr="000000"/>
                </a:solidFill>
                <a:effectLst/>
                <a:uLnTx/>
                <a:uFillTx/>
                <a:latin typeface="Calibri"/>
                <a:ea typeface="宋体" panose="02010600030101010101" pitchFamily="2" charset="-122"/>
                <a:cs typeface="+mn-cs"/>
              </a:rPr>
              <a:t>HMD Only</a:t>
            </a:r>
            <a:endParaRPr kumimoji="0" lang="zh-CN" altLang="en-US" sz="1400" b="1" i="0" u="none" strike="noStrike" kern="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sp>
        <p:nvSpPr>
          <p:cNvPr id="3" name="Rectangle 2"/>
          <p:cNvSpPr/>
          <p:nvPr/>
        </p:nvSpPr>
        <p:spPr>
          <a:xfrm>
            <a:off x="926367" y="5576415"/>
            <a:ext cx="7367465"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ysClr val="windowText" lastClr="000000"/>
                </a:solidFill>
                <a:effectLst/>
                <a:uLnTx/>
                <a:uFillTx/>
                <a:latin typeface="Calibri" panose="020F0502020204030204" pitchFamily="34" charset="0"/>
                <a:ea typeface="宋体" panose="02010600030101010101" pitchFamily="2" charset="-122"/>
                <a:cs typeface="Arial" panose="020B0604020202020204" pitchFamily="34" charset="0"/>
              </a:rPr>
              <a:t>All these mobile applications can benefit from our algorithm: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0" cap="none" spc="0" normalizeH="0" baseline="0" noProof="0" dirty="0">
                <a:ln>
                  <a:noFill/>
                </a:ln>
                <a:solidFill>
                  <a:sysClr val="windowText" lastClr="000000"/>
                </a:solidFill>
                <a:effectLst/>
                <a:uLnTx/>
                <a:uFillTx/>
                <a:latin typeface="Calibri" panose="020F0502020204030204" pitchFamily="34" charset="0"/>
                <a:ea typeface="宋体" panose="02010600030101010101" pitchFamily="2" charset="-122"/>
                <a:cs typeface="Arial" panose="020B0604020202020204" pitchFamily="34" charset="0"/>
              </a:rPr>
              <a:t>Mobile medical image/video analytics system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0" cap="none" spc="0" normalizeH="0" baseline="0" noProof="0" dirty="0">
                <a:ln>
                  <a:noFill/>
                </a:ln>
                <a:solidFill>
                  <a:sysClr val="windowText" lastClr="000000"/>
                </a:solidFill>
                <a:effectLst/>
                <a:uLnTx/>
                <a:uFillTx/>
                <a:latin typeface="Calibri" panose="020F0502020204030204" pitchFamily="34" charset="0"/>
                <a:ea typeface="宋体" panose="02010600030101010101" pitchFamily="2" charset="-122"/>
                <a:cs typeface="Arial" panose="020B0604020202020204" pitchFamily="34" charset="0"/>
              </a:rPr>
              <a:t>Mobile object recognition and tracking for autopilot and navigation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0" cap="none" spc="0" normalizeH="0" baseline="0" noProof="0" dirty="0">
                <a:ln>
                  <a:noFill/>
                </a:ln>
                <a:solidFill>
                  <a:sysClr val="windowText" lastClr="000000"/>
                </a:solidFill>
                <a:effectLst/>
                <a:uLnTx/>
                <a:uFillTx/>
                <a:latin typeface="Calibri" panose="020F0502020204030204" pitchFamily="34" charset="0"/>
                <a:ea typeface="宋体" panose="02010600030101010101" pitchFamily="2" charset="-122"/>
                <a:cs typeface="Arial" panose="020B0604020202020204" pitchFamily="34" charset="0"/>
              </a:rPr>
              <a:t>Intelligent surveillance system</a:t>
            </a:r>
          </a:p>
        </p:txBody>
      </p:sp>
    </p:spTree>
    <p:extLst>
      <p:ext uri="{BB962C8B-B14F-4D97-AF65-F5344CB8AC3E}">
        <p14:creationId xmlns:p14="http://schemas.microsoft.com/office/powerpoint/2010/main" val="3282232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Conclusions</a:t>
            </a:r>
          </a:p>
        </p:txBody>
      </p:sp>
      <p:sp>
        <p:nvSpPr>
          <p:cNvPr id="3" name="Content Placeholder 2"/>
          <p:cNvSpPr>
            <a:spLocks noGrp="1"/>
          </p:cNvSpPr>
          <p:nvPr>
            <p:ph idx="1"/>
          </p:nvPr>
        </p:nvSpPr>
        <p:spPr>
          <a:xfrm>
            <a:off x="609600" y="990600"/>
            <a:ext cx="7772400" cy="4800600"/>
          </a:xfrm>
        </p:spPr>
        <p:txBody>
          <a:bodyPr/>
          <a:lstStyle/>
          <a:p>
            <a:pPr algn="just">
              <a:buFont typeface="Wingdings" panose="05000000000000000000" pitchFamily="2" charset="2"/>
              <a:buChar char="Ø"/>
            </a:pPr>
            <a:r>
              <a:rPr lang="en-US" sz="1800" dirty="0">
                <a:latin typeface="+mj-lt"/>
                <a:cs typeface="Arial" panose="020B0604020202020204" pitchFamily="34" charset="0"/>
              </a:rPr>
              <a:t>We have studied the properties of human vision and characteristics of the visual signals.</a:t>
            </a:r>
          </a:p>
          <a:p>
            <a:pPr algn="just">
              <a:buFont typeface="Wingdings" panose="05000000000000000000" pitchFamily="2" charset="2"/>
              <a:buChar char="Ø"/>
            </a:pPr>
            <a:r>
              <a:rPr lang="en-US" sz="1800" dirty="0">
                <a:latin typeface="+mj-lt"/>
                <a:cs typeface="Arial" panose="020B0604020202020204" pitchFamily="34" charset="0"/>
              </a:rPr>
              <a:t>These characteristics are applied for the visual perception based: </a:t>
            </a:r>
          </a:p>
          <a:p>
            <a:pPr lvl="1" algn="just">
              <a:lnSpc>
                <a:spcPct val="150000"/>
              </a:lnSpc>
              <a:buFont typeface="Wingdings" panose="05000000000000000000" pitchFamily="2" charset="2"/>
              <a:buChar char="Ø"/>
            </a:pPr>
            <a:r>
              <a:rPr lang="en-US" altLang="en-US" sz="1600" dirty="0">
                <a:latin typeface="+mj-lt"/>
                <a:cs typeface="Arial" panose="020B0604020202020204" pitchFamily="34" charset="0"/>
              </a:rPr>
              <a:t>Just-noticeable-difference estimation</a:t>
            </a:r>
          </a:p>
          <a:p>
            <a:pPr lvl="2" algn="just">
              <a:lnSpc>
                <a:spcPct val="150000"/>
              </a:lnSpc>
              <a:buFont typeface="Wingdings" panose="05000000000000000000" pitchFamily="2" charset="2"/>
              <a:buChar char="Ø"/>
            </a:pPr>
            <a:r>
              <a:rPr lang="en-US" altLang="en-US" sz="1200" dirty="0">
                <a:latin typeface="+mj-lt"/>
                <a:cs typeface="Arial" panose="020B0604020202020204" pitchFamily="34" charset="0"/>
              </a:rPr>
              <a:t>First pixel JND algorithm which </a:t>
            </a:r>
            <a:r>
              <a:rPr lang="en-US" altLang="en-US" sz="1200" dirty="0">
                <a:solidFill>
                  <a:srgbClr val="FF0000"/>
                </a:solidFill>
                <a:latin typeface="+mj-lt"/>
                <a:cs typeface="Arial" panose="020B0604020202020204" pitchFamily="34" charset="0"/>
              </a:rPr>
              <a:t>includes Contrast Sensitivity.</a:t>
            </a:r>
          </a:p>
          <a:p>
            <a:pPr lvl="1" algn="just">
              <a:lnSpc>
                <a:spcPct val="150000"/>
              </a:lnSpc>
              <a:buFont typeface="Wingdings" panose="05000000000000000000" pitchFamily="2" charset="2"/>
              <a:buChar char="Ø"/>
            </a:pPr>
            <a:r>
              <a:rPr lang="en-US" altLang="en-US" sz="1600" dirty="0">
                <a:latin typeface="+mj-lt"/>
                <a:cs typeface="Arial" panose="020B0604020202020204" pitchFamily="34" charset="0"/>
              </a:rPr>
              <a:t>No-reference image quality assessment for 3D synthesized images</a:t>
            </a:r>
          </a:p>
          <a:p>
            <a:pPr lvl="2" algn="just">
              <a:lnSpc>
                <a:spcPct val="150000"/>
              </a:lnSpc>
              <a:buFont typeface="Wingdings" panose="05000000000000000000" pitchFamily="2" charset="2"/>
              <a:buChar char="Ø"/>
            </a:pPr>
            <a:r>
              <a:rPr lang="en-US" altLang="en-US" sz="1200" dirty="0">
                <a:solidFill>
                  <a:srgbClr val="FF0000"/>
                </a:solidFill>
                <a:latin typeface="+mj-lt"/>
                <a:cs typeface="Arial" panose="020B0604020202020204" pitchFamily="34" charset="0"/>
              </a:rPr>
              <a:t>First no-reference </a:t>
            </a:r>
            <a:r>
              <a:rPr lang="en-US" altLang="en-US" sz="1200" dirty="0">
                <a:latin typeface="+mj-lt"/>
                <a:cs typeface="Arial" panose="020B0604020202020204" pitchFamily="34" charset="0"/>
              </a:rPr>
              <a:t>IQA algorithm and it achieves </a:t>
            </a:r>
            <a:r>
              <a:rPr lang="en-US" altLang="en-US" sz="1200" dirty="0">
                <a:solidFill>
                  <a:srgbClr val="FF0000"/>
                </a:solidFill>
                <a:latin typeface="+mj-lt"/>
                <a:cs typeface="Arial" panose="020B0604020202020204" pitchFamily="34" charset="0"/>
              </a:rPr>
              <a:t>best performance</a:t>
            </a:r>
            <a:r>
              <a:rPr lang="en-US" altLang="en-US" sz="1200" dirty="0">
                <a:latin typeface="+mj-lt"/>
                <a:cs typeface="Arial" panose="020B0604020202020204" pitchFamily="34" charset="0"/>
              </a:rPr>
              <a:t> till today.</a:t>
            </a:r>
          </a:p>
          <a:p>
            <a:pPr lvl="1" algn="just">
              <a:lnSpc>
                <a:spcPct val="150000"/>
              </a:lnSpc>
              <a:buFont typeface="Wingdings" panose="05000000000000000000" pitchFamily="2" charset="2"/>
              <a:buChar char="Ø"/>
            </a:pPr>
            <a:r>
              <a:rPr lang="en-US" altLang="en-US" sz="1600" dirty="0">
                <a:latin typeface="+mj-lt"/>
                <a:cs typeface="Arial" panose="020B0604020202020204" pitchFamily="34" charset="0"/>
              </a:rPr>
              <a:t>Reduced-reference image quality assessment for screen content images</a:t>
            </a:r>
          </a:p>
          <a:p>
            <a:pPr lvl="2" algn="just">
              <a:lnSpc>
                <a:spcPct val="150000"/>
              </a:lnSpc>
              <a:buFont typeface="Wingdings" panose="05000000000000000000" pitchFamily="2" charset="2"/>
              <a:buChar char="Ø"/>
            </a:pPr>
            <a:r>
              <a:rPr lang="en-US" altLang="en-US" sz="1200" dirty="0">
                <a:solidFill>
                  <a:srgbClr val="FF0000"/>
                </a:solidFill>
                <a:latin typeface="+mj-lt"/>
                <a:cs typeface="Arial" panose="020B0604020202020204" pitchFamily="34" charset="0"/>
              </a:rPr>
              <a:t>First RR IQA </a:t>
            </a:r>
            <a:r>
              <a:rPr lang="en-US" altLang="en-US" sz="1200" dirty="0">
                <a:latin typeface="+mj-lt"/>
                <a:cs typeface="Arial" panose="020B0604020202020204" pitchFamily="34" charset="0"/>
              </a:rPr>
              <a:t>algorithm and achieves </a:t>
            </a:r>
            <a:r>
              <a:rPr lang="en-US" altLang="en-US" sz="1200" dirty="0">
                <a:solidFill>
                  <a:srgbClr val="FF0000"/>
                </a:solidFill>
                <a:latin typeface="+mj-lt"/>
                <a:cs typeface="Arial" panose="020B0604020202020204" pitchFamily="34" charset="0"/>
              </a:rPr>
              <a:t>better performance </a:t>
            </a:r>
            <a:r>
              <a:rPr lang="en-US" altLang="en-US" sz="1200" dirty="0">
                <a:latin typeface="+mj-lt"/>
                <a:cs typeface="Arial" panose="020B0604020202020204" pitchFamily="34" charset="0"/>
              </a:rPr>
              <a:t>then existing RR IQA algorithms.</a:t>
            </a:r>
          </a:p>
          <a:p>
            <a:pPr lvl="1" algn="just">
              <a:lnSpc>
                <a:spcPct val="150000"/>
              </a:lnSpc>
              <a:buFont typeface="Wingdings" panose="05000000000000000000" pitchFamily="2" charset="2"/>
              <a:buChar char="Ø"/>
            </a:pPr>
            <a:r>
              <a:rPr lang="en-US" altLang="en-US" sz="1600" dirty="0">
                <a:latin typeface="+mj-lt"/>
                <a:cs typeface="Arial" panose="020B0604020202020204" pitchFamily="34" charset="0"/>
              </a:rPr>
              <a:t>Perceptually motivated reconstruction algorithm: A generic framework.</a:t>
            </a:r>
          </a:p>
          <a:p>
            <a:pPr lvl="2" algn="just">
              <a:lnSpc>
                <a:spcPct val="150000"/>
              </a:lnSpc>
              <a:buFont typeface="Wingdings" panose="05000000000000000000" pitchFamily="2" charset="2"/>
              <a:buChar char="Ø"/>
            </a:pPr>
            <a:r>
              <a:rPr lang="en-US" altLang="en-US" sz="1200" dirty="0">
                <a:solidFill>
                  <a:srgbClr val="FF0000"/>
                </a:solidFill>
                <a:latin typeface="+mj-lt"/>
                <a:cs typeface="Arial" panose="020B0604020202020204" pitchFamily="34" charset="0"/>
              </a:rPr>
              <a:t>Filling the gap </a:t>
            </a:r>
            <a:r>
              <a:rPr lang="en-US" altLang="en-US" sz="1200" dirty="0">
                <a:latin typeface="+mj-lt"/>
                <a:cs typeface="Arial" panose="020B0604020202020204" pitchFamily="34" charset="0"/>
              </a:rPr>
              <a:t>between visual perception and image reconstruction, it can be applied to </a:t>
            </a:r>
            <a:r>
              <a:rPr lang="en-US" altLang="en-US" sz="1200" dirty="0">
                <a:solidFill>
                  <a:srgbClr val="FF0000"/>
                </a:solidFill>
                <a:latin typeface="+mj-lt"/>
                <a:cs typeface="Arial" panose="020B0604020202020204" pitchFamily="34" charset="0"/>
              </a:rPr>
              <a:t>several image processing</a:t>
            </a:r>
            <a:r>
              <a:rPr lang="en-US" altLang="en-US" sz="1200" dirty="0">
                <a:latin typeface="+mj-lt"/>
                <a:cs typeface="Arial" panose="020B0604020202020204" pitchFamily="34" charset="0"/>
              </a:rPr>
              <a:t> application.</a:t>
            </a:r>
          </a:p>
          <a:p>
            <a:pPr lvl="1" algn="just">
              <a:lnSpc>
                <a:spcPct val="150000"/>
              </a:lnSpc>
              <a:buFont typeface="Wingdings" panose="05000000000000000000" pitchFamily="2" charset="2"/>
              <a:buChar char="Ø"/>
            </a:pPr>
            <a:r>
              <a:rPr lang="en-US" altLang="en-US" sz="1600" dirty="0">
                <a:latin typeface="+mj-lt"/>
                <a:cs typeface="Arial" panose="020B0604020202020204" pitchFamily="34" charset="0"/>
              </a:rPr>
              <a:t>Deep-Learning based image quality assessment for KoNiq-10K dataset</a:t>
            </a:r>
          </a:p>
          <a:p>
            <a:pPr lvl="2" algn="just">
              <a:lnSpc>
                <a:spcPct val="150000"/>
              </a:lnSpc>
              <a:buFont typeface="Wingdings" panose="05000000000000000000" pitchFamily="2" charset="2"/>
              <a:buChar char="Ø"/>
            </a:pPr>
            <a:r>
              <a:rPr lang="en-US" altLang="en-US" sz="1200" dirty="0">
                <a:latin typeface="+mj-lt"/>
                <a:cs typeface="Arial" panose="020B0604020202020204" pitchFamily="34" charset="0"/>
              </a:rPr>
              <a:t>Created the </a:t>
            </a:r>
            <a:r>
              <a:rPr lang="en-US" altLang="en-US" sz="1200" dirty="0">
                <a:solidFill>
                  <a:srgbClr val="FF0000"/>
                </a:solidFill>
                <a:latin typeface="+mj-lt"/>
                <a:cs typeface="Arial" panose="020B0604020202020204" pitchFamily="34" charset="0"/>
              </a:rPr>
              <a:t>largest dataset for IQA</a:t>
            </a:r>
            <a:r>
              <a:rPr lang="en-US" altLang="en-US" sz="1200" dirty="0">
                <a:latin typeface="+mj-lt"/>
                <a:cs typeface="Arial" panose="020B0604020202020204" pitchFamily="34" charset="0"/>
              </a:rPr>
              <a:t>. Predicting both quality score and the quality degrading distortions.</a:t>
            </a:r>
          </a:p>
          <a:p>
            <a:pPr lvl="1" algn="just">
              <a:lnSpc>
                <a:spcPct val="150000"/>
              </a:lnSpc>
              <a:buFont typeface="Wingdings" panose="05000000000000000000" pitchFamily="2" charset="2"/>
              <a:buChar char="Ø"/>
            </a:pPr>
            <a:r>
              <a:rPr lang="en-US" altLang="en-US" sz="1600" dirty="0">
                <a:cs typeface="Arial" panose="020B0604020202020204" pitchFamily="34" charset="0"/>
              </a:rPr>
              <a:t>No-reference image quality assessment for 3D synthesized images</a:t>
            </a:r>
          </a:p>
          <a:p>
            <a:pPr lvl="2" algn="just">
              <a:lnSpc>
                <a:spcPct val="150000"/>
              </a:lnSpc>
              <a:buFont typeface="Wingdings" panose="05000000000000000000" pitchFamily="2" charset="2"/>
              <a:buChar char="Ø"/>
            </a:pPr>
            <a:r>
              <a:rPr lang="en-US" altLang="en-US" sz="1200" dirty="0">
                <a:solidFill>
                  <a:srgbClr val="FF0000"/>
                </a:solidFill>
                <a:latin typeface="+mj-lt"/>
                <a:cs typeface="Arial" panose="020B0604020202020204" pitchFamily="34" charset="0"/>
              </a:rPr>
              <a:t>Understanding the behavior</a:t>
            </a:r>
            <a:r>
              <a:rPr lang="en-US" altLang="en-US" sz="1200" dirty="0">
                <a:latin typeface="+mj-lt"/>
                <a:cs typeface="Arial" panose="020B0604020202020204" pitchFamily="34" charset="0"/>
              </a:rPr>
              <a:t> of  pixels in the geometric distortion regions.</a:t>
            </a:r>
          </a:p>
          <a:p>
            <a:pPr lvl="2" algn="just">
              <a:lnSpc>
                <a:spcPct val="150000"/>
              </a:lnSpc>
              <a:buFont typeface="Wingdings" panose="05000000000000000000" pitchFamily="2" charset="2"/>
              <a:buChar char="Ø"/>
            </a:pPr>
            <a:endParaRPr lang="en-US" altLang="en-US" sz="1200" dirty="0">
              <a:latin typeface="+mj-lt"/>
              <a:cs typeface="Arial" panose="020B0604020202020204" pitchFamily="34" charset="0"/>
            </a:endParaRPr>
          </a:p>
          <a:p>
            <a:pPr lvl="1" algn="just">
              <a:lnSpc>
                <a:spcPct val="150000"/>
              </a:lnSpc>
              <a:buFont typeface="Wingdings" panose="05000000000000000000" pitchFamily="2" charset="2"/>
              <a:buChar char="Ø"/>
            </a:pPr>
            <a:endParaRPr lang="en-US" altLang="en-US" sz="1600" dirty="0">
              <a:latin typeface="+mj-lt"/>
              <a:cs typeface="Arial" panose="020B0604020202020204" pitchFamily="34" charset="0"/>
            </a:endParaRPr>
          </a:p>
          <a:p>
            <a:pPr algn="just">
              <a:buFont typeface="Wingdings" panose="05000000000000000000" pitchFamily="2" charset="2"/>
              <a:buChar char="Ø"/>
            </a:pPr>
            <a:endParaRPr lang="en-US" sz="1600" dirty="0">
              <a:latin typeface="+mj-lt"/>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0415414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Applications of Visual Perception</a:t>
            </a:r>
          </a:p>
        </p:txBody>
      </p:sp>
      <p:sp>
        <p:nvSpPr>
          <p:cNvPr id="3" name="Content Placeholder 2"/>
          <p:cNvSpPr>
            <a:spLocks noGrp="1"/>
          </p:cNvSpPr>
          <p:nvPr>
            <p:ph idx="1"/>
          </p:nvPr>
        </p:nvSpPr>
        <p:spPr>
          <a:xfrm>
            <a:off x="539552" y="1344478"/>
            <a:ext cx="7772400" cy="4114800"/>
          </a:xfrm>
        </p:spPr>
        <p:txBody>
          <a:bodyPr/>
          <a:lstStyle/>
          <a:p>
            <a:pPr>
              <a:buFont typeface="Wingdings" panose="05000000000000000000" pitchFamily="2" charset="2"/>
              <a:buChar char="Ø"/>
            </a:pPr>
            <a:r>
              <a:rPr lang="en-US" sz="1600" dirty="0"/>
              <a:t>Achieve better image/video reconstruction accuracy.</a:t>
            </a: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US" altLang="zh-TW" sz="1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pic>
        <p:nvPicPr>
          <p:cNvPr id="2050" name="Picture 2" descr="Image result for VIDEO CODING">
            <a:extLst>
              <a:ext uri="{FF2B5EF4-FFF2-40B4-BE49-F238E27FC236}">
                <a16:creationId xmlns:a16="http://schemas.microsoft.com/office/drawing/2014/main" id="{61D054DB-883F-4726-BF95-84E6450D6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735"/>
          <a:stretch/>
        </p:blipFill>
        <p:spPr bwMode="auto">
          <a:xfrm>
            <a:off x="899592" y="1916833"/>
            <a:ext cx="4963519"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40503B5-6BA5-4101-A4FB-2415121CC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28" y="4791314"/>
            <a:ext cx="7019048" cy="1914286"/>
          </a:xfrm>
          <a:prstGeom prst="rect">
            <a:avLst/>
          </a:prstGeom>
        </p:spPr>
      </p:pic>
      <p:sp>
        <p:nvSpPr>
          <p:cNvPr id="9" name="TextBox 8">
            <a:extLst>
              <a:ext uri="{FF2B5EF4-FFF2-40B4-BE49-F238E27FC236}">
                <a16:creationId xmlns:a16="http://schemas.microsoft.com/office/drawing/2014/main" id="{63F198FB-3B63-41D1-8F3A-CAB67556EF76}"/>
              </a:ext>
            </a:extLst>
          </p:cNvPr>
          <p:cNvSpPr txBox="1"/>
          <p:nvPr/>
        </p:nvSpPr>
        <p:spPr>
          <a:xfrm>
            <a:off x="611560" y="6588183"/>
            <a:ext cx="5711820" cy="24622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 Some of the content of these slides are taken from the Google Images (with free to use or share license).</a:t>
            </a:r>
          </a:p>
        </p:txBody>
      </p:sp>
    </p:spTree>
    <p:extLst>
      <p:ext uri="{BB962C8B-B14F-4D97-AF65-F5344CB8AC3E}">
        <p14:creationId xmlns:p14="http://schemas.microsoft.com/office/powerpoint/2010/main" val="2483151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Future Work</a:t>
            </a: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70</a:t>
            </a:fld>
            <a:endParaRPr lang="en-US" altLang="zh-TW"/>
          </a:p>
        </p:txBody>
      </p:sp>
      <p:sp>
        <p:nvSpPr>
          <p:cNvPr id="6" name="Rectangle 5"/>
          <p:cNvSpPr/>
          <p:nvPr/>
        </p:nvSpPr>
        <p:spPr>
          <a:xfrm>
            <a:off x="539552" y="1073289"/>
            <a:ext cx="7272808" cy="6629507"/>
          </a:xfrm>
          <a:prstGeom prst="rect">
            <a:avLst/>
          </a:prstGeom>
        </p:spPr>
        <p:txBody>
          <a:bodyPr wrap="square">
            <a:spAutoFit/>
          </a:bodyPr>
          <a:lstStyle/>
          <a:p>
            <a:pPr marL="342900" lvl="0" indent="-342900" algn="just">
              <a:spcBef>
                <a:spcPct val="20000"/>
              </a:spcBef>
              <a:buFont typeface="Wingdings" panose="05000000000000000000" pitchFamily="2" charset="2"/>
              <a:buChar char="Ø"/>
            </a:pPr>
            <a:r>
              <a:rPr lang="en-US" altLang="en-US" sz="1800" dirty="0">
                <a:solidFill>
                  <a:srgbClr val="000000"/>
                </a:solidFill>
                <a:latin typeface="+mn-lt"/>
                <a:ea typeface="+mj-ea"/>
                <a:cs typeface="Arial" panose="020B0604020202020204" pitchFamily="34" charset="0"/>
              </a:rPr>
              <a:t>Create an </a:t>
            </a:r>
            <a:r>
              <a:rPr lang="en-US" altLang="en-US" sz="1800" dirty="0">
                <a:solidFill>
                  <a:srgbClr val="FF0000"/>
                </a:solidFill>
                <a:latin typeface="+mn-lt"/>
                <a:ea typeface="+mj-ea"/>
                <a:cs typeface="Arial" panose="020B0604020202020204" pitchFamily="34" charset="0"/>
              </a:rPr>
              <a:t>unified IQA and JND estimation algorithm</a:t>
            </a:r>
            <a:r>
              <a:rPr lang="en-US" altLang="en-US" sz="1800" dirty="0">
                <a:solidFill>
                  <a:srgbClr val="000000"/>
                </a:solidFill>
                <a:latin typeface="+mn-lt"/>
                <a:ea typeface="+mj-ea"/>
                <a:cs typeface="Arial" panose="020B0604020202020204" pitchFamily="34" charset="0"/>
              </a:rPr>
              <a:t> which can handle images with diverse characteristics such as</a:t>
            </a:r>
          </a:p>
          <a:p>
            <a:pPr marL="1257300" lvl="2" indent="-342900" algn="just">
              <a:spcBef>
                <a:spcPct val="20000"/>
              </a:spcBef>
              <a:buFont typeface="Wingdings" panose="05000000000000000000" pitchFamily="2" charset="2"/>
              <a:buChar char="Ø"/>
            </a:pPr>
            <a:r>
              <a:rPr lang="en-US" altLang="en-US" sz="1600" dirty="0">
                <a:solidFill>
                  <a:srgbClr val="000000"/>
                </a:solidFill>
                <a:latin typeface="+mn-lt"/>
                <a:ea typeface="+mj-ea"/>
                <a:cs typeface="Arial" panose="020B0604020202020204" pitchFamily="34" charset="0"/>
              </a:rPr>
              <a:t> Natural, </a:t>
            </a:r>
          </a:p>
          <a:p>
            <a:pPr marL="1257300" lvl="2" indent="-342900" algn="just">
              <a:spcBef>
                <a:spcPct val="20000"/>
              </a:spcBef>
              <a:buFont typeface="Wingdings" panose="05000000000000000000" pitchFamily="2" charset="2"/>
              <a:buChar char="Ø"/>
            </a:pPr>
            <a:r>
              <a:rPr lang="en-US" altLang="en-US" sz="1600" dirty="0">
                <a:solidFill>
                  <a:srgbClr val="000000"/>
                </a:solidFill>
                <a:latin typeface="+mn-lt"/>
                <a:ea typeface="+mj-ea"/>
                <a:cs typeface="Arial" panose="020B0604020202020204" pitchFamily="34" charset="0"/>
              </a:rPr>
              <a:t> Screen content,  </a:t>
            </a:r>
          </a:p>
          <a:p>
            <a:pPr marL="1257300" lvl="2" indent="-342900" algn="just">
              <a:spcBef>
                <a:spcPct val="20000"/>
              </a:spcBef>
              <a:buFont typeface="Wingdings" panose="05000000000000000000" pitchFamily="2" charset="2"/>
              <a:buChar char="Ø"/>
            </a:pPr>
            <a:r>
              <a:rPr lang="en-US" altLang="en-US" sz="1600" dirty="0">
                <a:solidFill>
                  <a:srgbClr val="000000"/>
                </a:solidFill>
                <a:latin typeface="+mn-lt"/>
                <a:ea typeface="+mj-ea"/>
                <a:cs typeface="Arial" panose="020B0604020202020204" pitchFamily="34" charset="0"/>
              </a:rPr>
              <a:t> 3D synthesized,  </a:t>
            </a:r>
          </a:p>
          <a:p>
            <a:pPr marL="1257300" lvl="2" indent="-342900" algn="just">
              <a:spcBef>
                <a:spcPct val="20000"/>
              </a:spcBef>
              <a:buFont typeface="Wingdings" panose="05000000000000000000" pitchFamily="2" charset="2"/>
              <a:buChar char="Ø"/>
            </a:pPr>
            <a:r>
              <a:rPr lang="en-US" altLang="en-US" sz="1600" dirty="0">
                <a:solidFill>
                  <a:srgbClr val="000000"/>
                </a:solidFill>
                <a:latin typeface="+mn-lt"/>
                <a:ea typeface="+mj-ea"/>
                <a:cs typeface="Arial" panose="020B0604020202020204" pitchFamily="34" charset="0"/>
              </a:rPr>
              <a:t> Graphical and,</a:t>
            </a:r>
          </a:p>
          <a:p>
            <a:pPr marL="1257300" lvl="2" indent="-342900" algn="just">
              <a:spcBef>
                <a:spcPct val="20000"/>
              </a:spcBef>
              <a:buFont typeface="Wingdings" panose="05000000000000000000" pitchFamily="2" charset="2"/>
              <a:buChar char="Ø"/>
            </a:pPr>
            <a:r>
              <a:rPr lang="en-US" altLang="en-US" sz="1600" dirty="0">
                <a:solidFill>
                  <a:srgbClr val="000000"/>
                </a:solidFill>
                <a:latin typeface="+mn-lt"/>
                <a:ea typeface="+mj-ea"/>
                <a:cs typeface="Arial" panose="020B0604020202020204" pitchFamily="34" charset="0"/>
              </a:rPr>
              <a:t> Retargeted images.</a:t>
            </a:r>
          </a:p>
          <a:p>
            <a:pPr marL="1257300" lvl="2" indent="-342900" algn="just">
              <a:spcBef>
                <a:spcPct val="20000"/>
              </a:spcBef>
              <a:buFont typeface="Wingdings" panose="05000000000000000000" pitchFamily="2" charset="2"/>
              <a:buChar char="Ø"/>
            </a:pPr>
            <a:endParaRPr lang="en-US" altLang="en-US" sz="1600" dirty="0">
              <a:solidFill>
                <a:srgbClr val="000000"/>
              </a:solidFill>
              <a:latin typeface="+mn-lt"/>
              <a:ea typeface="+mj-ea"/>
              <a:cs typeface="Arial" panose="020B0604020202020204" pitchFamily="34" charset="0"/>
            </a:endParaRPr>
          </a:p>
          <a:p>
            <a:pPr marL="342900" indent="-342900" algn="just">
              <a:spcBef>
                <a:spcPct val="20000"/>
              </a:spcBef>
              <a:buFont typeface="Wingdings" panose="05000000000000000000" pitchFamily="2" charset="2"/>
              <a:buChar char="Ø"/>
            </a:pPr>
            <a:r>
              <a:rPr lang="en-US" altLang="en-US" sz="1800" dirty="0">
                <a:solidFill>
                  <a:srgbClr val="000000"/>
                </a:solidFill>
                <a:latin typeface="+mn-lt"/>
                <a:ea typeface="+mj-ea"/>
                <a:cs typeface="Arial" panose="020B0604020202020204" pitchFamily="34" charset="0"/>
              </a:rPr>
              <a:t>Develop a mobile application using Deep-Learning which can:</a:t>
            </a:r>
          </a:p>
          <a:p>
            <a:pPr marL="1257300" lvl="2" indent="-342900" algn="just">
              <a:spcBef>
                <a:spcPct val="20000"/>
              </a:spcBef>
              <a:buFont typeface="Wingdings" panose="05000000000000000000" pitchFamily="2" charset="2"/>
              <a:buChar char="Ø"/>
            </a:pPr>
            <a:r>
              <a:rPr lang="en-US" altLang="en-US" sz="1800" dirty="0">
                <a:solidFill>
                  <a:srgbClr val="000000"/>
                </a:solidFill>
                <a:latin typeface="+mn-lt"/>
                <a:ea typeface="+mj-ea"/>
                <a:cs typeface="Arial" panose="020B0604020202020204" pitchFamily="34" charset="0"/>
              </a:rPr>
              <a:t>Automatic </a:t>
            </a:r>
            <a:r>
              <a:rPr lang="en-US" altLang="en-US" sz="1800" dirty="0">
                <a:solidFill>
                  <a:srgbClr val="FF0000"/>
                </a:solidFill>
                <a:latin typeface="+mn-lt"/>
                <a:ea typeface="+mj-ea"/>
                <a:cs typeface="Arial" panose="020B0604020202020204" pitchFamily="34" charset="0"/>
              </a:rPr>
              <a:t>estimation of quality </a:t>
            </a:r>
            <a:r>
              <a:rPr lang="en-US" altLang="en-US" sz="1800" dirty="0">
                <a:latin typeface="+mn-lt"/>
                <a:ea typeface="+mj-ea"/>
                <a:cs typeface="Arial" panose="020B0604020202020204" pitchFamily="34" charset="0"/>
              </a:rPr>
              <a:t>of captured images </a:t>
            </a:r>
          </a:p>
          <a:p>
            <a:pPr marL="1257300" lvl="2" indent="-342900" algn="just">
              <a:spcBef>
                <a:spcPct val="20000"/>
              </a:spcBef>
              <a:buFont typeface="Wingdings" panose="05000000000000000000" pitchFamily="2" charset="2"/>
              <a:buChar char="Ø"/>
            </a:pPr>
            <a:r>
              <a:rPr lang="en-US" altLang="en-US" sz="1800" dirty="0">
                <a:solidFill>
                  <a:srgbClr val="000000"/>
                </a:solidFill>
                <a:latin typeface="+mn-lt"/>
                <a:ea typeface="+mj-ea"/>
                <a:cs typeface="Arial" panose="020B0604020202020204" pitchFamily="34" charset="0"/>
              </a:rPr>
              <a:t>Identify cause of the quality degradation</a:t>
            </a:r>
          </a:p>
          <a:p>
            <a:pPr marL="1257300" lvl="2" indent="-342900" algn="just">
              <a:spcBef>
                <a:spcPct val="20000"/>
              </a:spcBef>
              <a:buFont typeface="Wingdings" panose="05000000000000000000" pitchFamily="2" charset="2"/>
              <a:buChar char="Ø"/>
            </a:pPr>
            <a:r>
              <a:rPr lang="en-US" altLang="en-US" sz="1800" dirty="0">
                <a:solidFill>
                  <a:srgbClr val="000000"/>
                </a:solidFill>
                <a:latin typeface="+mn-lt"/>
                <a:ea typeface="+mj-ea"/>
                <a:cs typeface="Arial" panose="020B0604020202020204" pitchFamily="34" charset="0"/>
              </a:rPr>
              <a:t>Predict the distortion levels</a:t>
            </a:r>
          </a:p>
          <a:p>
            <a:pPr marL="1257300" lvl="2" indent="-342900" algn="just">
              <a:spcBef>
                <a:spcPct val="20000"/>
              </a:spcBef>
              <a:buFont typeface="Wingdings" panose="05000000000000000000" pitchFamily="2" charset="2"/>
              <a:buChar char="Ø"/>
            </a:pPr>
            <a:r>
              <a:rPr lang="en-US" altLang="en-US" sz="1800" dirty="0">
                <a:solidFill>
                  <a:srgbClr val="000000"/>
                </a:solidFill>
                <a:latin typeface="+mn-lt"/>
                <a:ea typeface="+mj-ea"/>
                <a:cs typeface="Arial" panose="020B0604020202020204" pitchFamily="34" charset="0"/>
              </a:rPr>
              <a:t>Finally automatic removal of the distortions using Deep-Learning. </a:t>
            </a:r>
          </a:p>
          <a:p>
            <a:pPr marL="342900" indent="-342900" algn="just">
              <a:spcBef>
                <a:spcPct val="20000"/>
              </a:spcBef>
              <a:buFont typeface="Wingdings" panose="05000000000000000000" pitchFamily="2" charset="2"/>
              <a:buChar char="Ø"/>
            </a:pPr>
            <a:endParaRPr lang="en-US" altLang="en-US" sz="1800" dirty="0">
              <a:solidFill>
                <a:srgbClr val="000000"/>
              </a:solidFill>
              <a:latin typeface="+mn-lt"/>
              <a:ea typeface="+mj-ea"/>
              <a:cs typeface="Arial" panose="020B0604020202020204" pitchFamily="34" charset="0"/>
            </a:endParaRPr>
          </a:p>
          <a:p>
            <a:pPr marL="342900" indent="-342900" algn="just">
              <a:spcBef>
                <a:spcPct val="20000"/>
              </a:spcBef>
              <a:buFont typeface="Wingdings" panose="05000000000000000000" pitchFamily="2" charset="2"/>
              <a:buChar char="Ø"/>
            </a:pPr>
            <a:r>
              <a:rPr lang="en-US" altLang="en-US" sz="1800" dirty="0">
                <a:solidFill>
                  <a:srgbClr val="000000"/>
                </a:solidFill>
                <a:latin typeface="+mn-lt"/>
                <a:ea typeface="+mj-ea"/>
                <a:cs typeface="Arial" panose="020B0604020202020204" pitchFamily="34" charset="0"/>
              </a:rPr>
              <a:t>Create new database for 3D-synthesized images and introduce </a:t>
            </a:r>
            <a:r>
              <a:rPr lang="en-US" altLang="en-US" sz="1800" dirty="0">
                <a:solidFill>
                  <a:srgbClr val="FF0000"/>
                </a:solidFill>
                <a:latin typeface="+mn-lt"/>
                <a:ea typeface="+mj-ea"/>
                <a:cs typeface="Arial" panose="020B0604020202020204" pitchFamily="34" charset="0"/>
              </a:rPr>
              <a:t>machine learning</a:t>
            </a:r>
            <a:r>
              <a:rPr lang="en-US" altLang="en-US" sz="1800" dirty="0">
                <a:solidFill>
                  <a:srgbClr val="000000"/>
                </a:solidFill>
                <a:latin typeface="+mn-lt"/>
                <a:ea typeface="+mj-ea"/>
                <a:cs typeface="Arial" panose="020B0604020202020204" pitchFamily="34" charset="0"/>
              </a:rPr>
              <a:t> algorithms for IQA of these images.</a:t>
            </a:r>
          </a:p>
          <a:p>
            <a:pPr marL="342900" indent="-342900" algn="just">
              <a:spcBef>
                <a:spcPct val="20000"/>
              </a:spcBef>
              <a:buFont typeface="Wingdings" panose="05000000000000000000" pitchFamily="2" charset="2"/>
              <a:buChar char="Ø"/>
            </a:pPr>
            <a:endParaRPr lang="en-US" altLang="en-US" sz="1800" dirty="0">
              <a:solidFill>
                <a:srgbClr val="000000"/>
              </a:solidFill>
              <a:latin typeface="+mn-lt"/>
              <a:ea typeface="+mj-ea"/>
              <a:cs typeface="Arial" panose="020B0604020202020204" pitchFamily="34" charset="0"/>
            </a:endParaRPr>
          </a:p>
          <a:p>
            <a:pPr marL="342900" lvl="0" indent="-342900" algn="just">
              <a:spcBef>
                <a:spcPct val="20000"/>
              </a:spcBef>
              <a:buFont typeface="Wingdings" panose="05000000000000000000" pitchFamily="2" charset="2"/>
              <a:buChar char="Ø"/>
              <a:defRPr/>
            </a:pPr>
            <a:endParaRPr lang="en-US" altLang="en-US" sz="1800" i="1" dirty="0">
              <a:solidFill>
                <a:srgbClr val="FF0000"/>
              </a:solidFill>
              <a:latin typeface="+mn-lt"/>
              <a:ea typeface="+mj-ea"/>
              <a:cs typeface="Arial" panose="020B0604020202020204" pitchFamily="34" charset="0"/>
            </a:endParaRPr>
          </a:p>
          <a:p>
            <a:pPr marL="342900" lvl="0" indent="-342900" algn="just">
              <a:spcBef>
                <a:spcPct val="20000"/>
              </a:spcBef>
              <a:buFont typeface="Wingdings" panose="05000000000000000000" pitchFamily="2" charset="2"/>
              <a:buChar char="Ø"/>
              <a:defRPr/>
            </a:pPr>
            <a:endParaRPr lang="en-US" altLang="en-US" sz="1800" i="1" dirty="0">
              <a:solidFill>
                <a:srgbClr val="FF0000"/>
              </a:solidFill>
              <a:latin typeface="+mn-lt"/>
              <a:ea typeface="+mj-ea"/>
              <a:cs typeface="Arial" panose="020B0604020202020204" pitchFamily="34" charset="0"/>
            </a:endParaRPr>
          </a:p>
          <a:p>
            <a:pPr marL="342900" indent="-342900" algn="just">
              <a:spcBef>
                <a:spcPct val="20000"/>
              </a:spcBef>
              <a:buFont typeface="Wingdings" panose="05000000000000000000" pitchFamily="2" charset="2"/>
              <a:buChar char="Ø"/>
            </a:pPr>
            <a:endParaRPr lang="en-US" altLang="en-US" sz="1800" dirty="0">
              <a:solidFill>
                <a:srgbClr val="000000"/>
              </a:solidFill>
              <a:latin typeface="+mn-lt"/>
              <a:ea typeface="+mj-ea"/>
              <a:cs typeface="Arial" panose="020B0604020202020204" pitchFamily="34" charset="0"/>
            </a:endParaRPr>
          </a:p>
        </p:txBody>
      </p:sp>
    </p:spTree>
    <p:extLst>
      <p:ext uri="{BB962C8B-B14F-4D97-AF65-F5344CB8AC3E}">
        <p14:creationId xmlns:p14="http://schemas.microsoft.com/office/powerpoint/2010/main" val="1363794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Publications (I)</a:t>
            </a:r>
            <a:endParaRPr lang="en-SG" sz="3200" i="1" dirty="0">
              <a:solidFill>
                <a:schemeClr val="tx1"/>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39552" y="994058"/>
            <a:ext cx="7772400" cy="5459278"/>
          </a:xfrm>
        </p:spPr>
        <p:txBody>
          <a:bodyPr/>
          <a:lstStyle/>
          <a:p>
            <a:pPr marL="0" indent="0" algn="ctr">
              <a:buNone/>
            </a:pPr>
            <a:r>
              <a:rPr lang="en-US" sz="2400" b="1" i="1" dirty="0">
                <a:solidFill>
                  <a:srgbClr val="002060"/>
                </a:solidFill>
              </a:rPr>
              <a:t>Journal Publications</a:t>
            </a:r>
            <a:endParaRPr lang="en-SG" altLang="zh-HK" sz="1500" i="1" dirty="0">
              <a:solidFill>
                <a:srgbClr val="FF0000"/>
              </a:solidFill>
            </a:endParaRPr>
          </a:p>
          <a:p>
            <a:pPr algn="just">
              <a:buFont typeface="+mj-lt"/>
              <a:buAutoNum type="arabicPeriod"/>
            </a:pPr>
            <a:r>
              <a:rPr lang="en-US" sz="1400" b="1" i="1" dirty="0">
                <a:solidFill>
                  <a:srgbClr val="FF0000"/>
                </a:solidFill>
                <a:latin typeface="Times New Roman" panose="02020603050405020304" pitchFamily="18" charset="0"/>
              </a:rPr>
              <a:t>V. </a:t>
            </a:r>
            <a:r>
              <a:rPr lang="en-US" sz="1400" b="1" i="1" dirty="0" err="1">
                <a:solidFill>
                  <a:srgbClr val="FF0000"/>
                </a:solidFill>
                <a:latin typeface="Times New Roman" panose="02020603050405020304" pitchFamily="18" charset="0"/>
              </a:rPr>
              <a:t>Jakhetiya</a:t>
            </a:r>
            <a:r>
              <a:rPr lang="en-US" sz="1400" dirty="0">
                <a:solidFill>
                  <a:srgbClr val="000000"/>
                </a:solidFill>
                <a:latin typeface="Times New Roman" panose="02020603050405020304" pitchFamily="18" charset="0"/>
              </a:rPr>
              <a:t>, K. Gu, W. Lin, Q. Li and S. P. Jaiswal, "A Prediction Backed Model for Quality Assessment of Screen Content and 3-D Synthesized Images," </a:t>
            </a:r>
            <a:r>
              <a:rPr lang="en-US" sz="1400" b="1" i="1" dirty="0">
                <a:solidFill>
                  <a:srgbClr val="FF0000"/>
                </a:solidFill>
                <a:latin typeface="Times New Roman" panose="02020603050405020304" pitchFamily="18" charset="0"/>
              </a:rPr>
              <a:t>IEEE Transactions on Industrial Informatics,</a:t>
            </a:r>
            <a:r>
              <a:rPr lang="en-US" sz="1400" dirty="0">
                <a:solidFill>
                  <a:srgbClr val="000000"/>
                </a:solidFill>
                <a:latin typeface="Times New Roman" panose="02020603050405020304" pitchFamily="18" charset="0"/>
              </a:rPr>
              <a:t> vol. 14, no. 2, pp. 652-660, 2018 </a:t>
            </a:r>
            <a:r>
              <a:rPr lang="en-US" sz="1400" dirty="0">
                <a:solidFill>
                  <a:srgbClr val="FF0000"/>
                </a:solidFill>
                <a:effectLst>
                  <a:outerShdw blurRad="38100" dist="38100" dir="2700000" algn="tl">
                    <a:srgbClr val="000000">
                      <a:alpha val="43137"/>
                    </a:srgbClr>
                  </a:outerShdw>
                </a:effectLst>
                <a:latin typeface="Open Sans"/>
              </a:rPr>
              <a:t>(I.F=6.762)</a:t>
            </a:r>
            <a:r>
              <a:rPr lang="en-US" sz="1400" dirty="0">
                <a:solidFill>
                  <a:srgbClr val="FF0000"/>
                </a:solidFill>
                <a:effectLst>
                  <a:outerShdw blurRad="38100" dist="38100" dir="2700000" algn="tl">
                    <a:srgbClr val="000000">
                      <a:alpha val="43137"/>
                    </a:srgbClr>
                  </a:outerShdw>
                </a:effectLst>
                <a:latin typeface="Times New Roman" panose="02020603050405020304" pitchFamily="18" charset="0"/>
              </a:rPr>
              <a:t>.</a:t>
            </a:r>
            <a:r>
              <a:rPr lang="en-US" sz="1400" dirty="0"/>
              <a:t/>
            </a:r>
            <a:br>
              <a:rPr lang="en-US" sz="1400" dirty="0"/>
            </a:br>
            <a:endParaRPr lang="en-US" sz="1600" dirty="0"/>
          </a:p>
          <a:p>
            <a:pPr algn="just">
              <a:buFont typeface="+mj-lt"/>
              <a:buAutoNum type="arabicPeriod"/>
            </a:pPr>
            <a:r>
              <a:rPr lang="en-US" altLang="zh-HK" sz="1500" b="1" i="1" dirty="0">
                <a:solidFill>
                  <a:srgbClr val="FF0000"/>
                </a:solidFill>
              </a:rPr>
              <a:t>V. </a:t>
            </a:r>
            <a:r>
              <a:rPr lang="en-US" altLang="zh-HK" sz="1500" b="1" i="1" dirty="0" err="1">
                <a:solidFill>
                  <a:srgbClr val="FF0000"/>
                </a:solidFill>
              </a:rPr>
              <a:t>Jakhetiya</a:t>
            </a:r>
            <a:r>
              <a:rPr lang="en-US" altLang="zh-HK" sz="1500" b="1" i="1" dirty="0">
                <a:solidFill>
                  <a:srgbClr val="FF0000"/>
                </a:solidFill>
              </a:rPr>
              <a:t>, </a:t>
            </a:r>
            <a:r>
              <a:rPr lang="en-US" altLang="zh-HK" sz="1500" dirty="0"/>
              <a:t>W. Lin, S. Jaiswal, K. Gu, S. C. </a:t>
            </a:r>
            <a:r>
              <a:rPr lang="en-US" altLang="zh-HK" sz="1500" dirty="0" err="1"/>
              <a:t>Guntuku</a:t>
            </a:r>
            <a:r>
              <a:rPr lang="en-US" altLang="zh-HK" sz="1500" dirty="0"/>
              <a:t>, Just Noticeable Difference for natural images using RMS contrast and feed-back mechanism, </a:t>
            </a:r>
            <a:r>
              <a:rPr lang="en-US" altLang="zh-HK" sz="1500" b="1" i="1" dirty="0">
                <a:solidFill>
                  <a:srgbClr val="FF0000"/>
                </a:solidFill>
              </a:rPr>
              <a:t>Elsevier Neurocomputing,</a:t>
            </a:r>
            <a:r>
              <a:rPr lang="en-US" altLang="zh-HK" sz="1500" dirty="0"/>
              <a:t> Vol. 275, Pages 366-376, 2018 </a:t>
            </a:r>
            <a:r>
              <a:rPr lang="en-US" sz="1600" dirty="0">
                <a:solidFill>
                  <a:srgbClr val="FF0000"/>
                </a:solidFill>
                <a:effectLst>
                  <a:outerShdw blurRad="38100" dist="38100" dir="2700000" algn="tl">
                    <a:srgbClr val="000000">
                      <a:alpha val="43137"/>
                    </a:srgbClr>
                  </a:outerShdw>
                </a:effectLst>
                <a:latin typeface="Open Sans"/>
              </a:rPr>
              <a:t>(I.F = 3.317).</a:t>
            </a:r>
            <a:endParaRPr lang="en-US" altLang="zh-HK" sz="1500" dirty="0">
              <a:solidFill>
                <a:srgbClr val="FF0000"/>
              </a:solidFill>
              <a:effectLst>
                <a:outerShdw blurRad="38100" dist="38100" dir="2700000" algn="tl">
                  <a:srgbClr val="000000">
                    <a:alpha val="43137"/>
                  </a:srgbClr>
                </a:outerShdw>
              </a:effectLst>
            </a:endParaRPr>
          </a:p>
          <a:p>
            <a:pPr algn="just">
              <a:buFont typeface="+mj-lt"/>
              <a:buAutoNum type="arabicPeriod"/>
            </a:pPr>
            <a:endParaRPr lang="en-US" altLang="zh-HK" sz="1500" dirty="0"/>
          </a:p>
          <a:p>
            <a:pPr algn="just">
              <a:buFont typeface="+mj-lt"/>
              <a:buAutoNum type="arabicPeriod"/>
            </a:pPr>
            <a:r>
              <a:rPr lang="en-US" sz="1600" dirty="0">
                <a:solidFill>
                  <a:srgbClr val="000000"/>
                </a:solidFill>
                <a:latin typeface="Times New Roman" panose="02020603050405020304" pitchFamily="18" charset="0"/>
              </a:rPr>
              <a:t>K. Gu, </a:t>
            </a:r>
            <a:r>
              <a:rPr lang="en-US" sz="1600" b="1" i="1" dirty="0">
                <a:solidFill>
                  <a:srgbClr val="FF0000"/>
                </a:solidFill>
                <a:latin typeface="Times New Roman" panose="02020603050405020304" pitchFamily="18" charset="0"/>
              </a:rPr>
              <a:t>V. </a:t>
            </a:r>
            <a:r>
              <a:rPr lang="en-US" sz="1600" b="1" i="1" dirty="0" err="1">
                <a:solidFill>
                  <a:srgbClr val="FF0000"/>
                </a:solidFill>
                <a:latin typeface="Times New Roman" panose="02020603050405020304" pitchFamily="18" charset="0"/>
              </a:rPr>
              <a:t>Jakhetiya</a:t>
            </a:r>
            <a:r>
              <a:rPr lang="en-US" sz="1600" b="1" i="1" dirty="0">
                <a:solidFill>
                  <a:srgbClr val="FF0000"/>
                </a:solidFill>
                <a:latin typeface="Times New Roman" panose="02020603050405020304" pitchFamily="18" charset="0"/>
              </a:rPr>
              <a:t>,</a:t>
            </a:r>
            <a:r>
              <a:rPr lang="en-US" sz="1600" dirty="0">
                <a:solidFill>
                  <a:srgbClr val="000000"/>
                </a:solidFill>
                <a:latin typeface="Times New Roman" panose="02020603050405020304" pitchFamily="18" charset="0"/>
              </a:rPr>
              <a:t> J. F. </a:t>
            </a:r>
            <a:r>
              <a:rPr lang="en-US" sz="1600" dirty="0" err="1">
                <a:solidFill>
                  <a:srgbClr val="000000"/>
                </a:solidFill>
                <a:latin typeface="Times New Roman" panose="02020603050405020304" pitchFamily="18" charset="0"/>
              </a:rPr>
              <a:t>Qiao</a:t>
            </a:r>
            <a:r>
              <a:rPr lang="en-US" sz="1600" dirty="0">
                <a:solidFill>
                  <a:srgbClr val="000000"/>
                </a:solidFill>
                <a:latin typeface="Times New Roman" panose="02020603050405020304" pitchFamily="18" charset="0"/>
              </a:rPr>
              <a:t>, X. Li, W. Lin and D. </a:t>
            </a:r>
            <a:r>
              <a:rPr lang="en-US" sz="1600" dirty="0" err="1">
                <a:solidFill>
                  <a:srgbClr val="000000"/>
                </a:solidFill>
                <a:latin typeface="Times New Roman" panose="02020603050405020304" pitchFamily="18" charset="0"/>
              </a:rPr>
              <a:t>Thalmann</a:t>
            </a:r>
            <a:r>
              <a:rPr lang="en-US" sz="1600" dirty="0">
                <a:solidFill>
                  <a:srgbClr val="000000"/>
                </a:solidFill>
                <a:latin typeface="Times New Roman" panose="02020603050405020304" pitchFamily="18" charset="0"/>
              </a:rPr>
              <a:t>, "Model-Based </a:t>
            </a:r>
            <a:r>
              <a:rPr lang="en-US" sz="1600" dirty="0" err="1">
                <a:solidFill>
                  <a:srgbClr val="000000"/>
                </a:solidFill>
                <a:latin typeface="Times New Roman" panose="02020603050405020304" pitchFamily="18" charset="0"/>
              </a:rPr>
              <a:t>Referenceless</a:t>
            </a:r>
            <a:r>
              <a:rPr lang="en-US" sz="1600" dirty="0">
                <a:solidFill>
                  <a:srgbClr val="000000"/>
                </a:solidFill>
                <a:latin typeface="Times New Roman" panose="02020603050405020304" pitchFamily="18" charset="0"/>
              </a:rPr>
              <a:t> Quality Metric of 3D Synthesized Images Using Local Image Description," </a:t>
            </a:r>
            <a:r>
              <a:rPr lang="en-US" sz="1600" b="1" i="1" dirty="0">
                <a:solidFill>
                  <a:srgbClr val="FF0000"/>
                </a:solidFill>
                <a:latin typeface="Times New Roman" panose="02020603050405020304" pitchFamily="18" charset="0"/>
              </a:rPr>
              <a:t>IEEE Transactions on Image Processing</a:t>
            </a:r>
            <a:r>
              <a:rPr lang="en-US" sz="1600" dirty="0">
                <a:solidFill>
                  <a:srgbClr val="000000"/>
                </a:solidFill>
                <a:latin typeface="Times New Roman" panose="02020603050405020304" pitchFamily="18" charset="0"/>
              </a:rPr>
              <a:t>, vol. 27, pp. 394-405, 2018 </a:t>
            </a:r>
            <a:r>
              <a:rPr lang="en-US" sz="1600" dirty="0">
                <a:solidFill>
                  <a:srgbClr val="FF0000"/>
                </a:solidFill>
                <a:effectLst>
                  <a:outerShdw blurRad="38100" dist="38100" dir="2700000" algn="tl">
                    <a:srgbClr val="000000">
                      <a:alpha val="43137"/>
                    </a:srgbClr>
                  </a:outerShdw>
                </a:effectLst>
                <a:latin typeface="Open Sans"/>
              </a:rPr>
              <a:t>(I.F = 4.828)</a:t>
            </a:r>
            <a:r>
              <a:rPr lang="en-US" sz="1600" dirty="0">
                <a:solidFill>
                  <a:srgbClr val="FF0000"/>
                </a:solidFill>
                <a:effectLst>
                  <a:outerShdw blurRad="38100" dist="38100" dir="2700000" algn="tl">
                    <a:srgbClr val="000000">
                      <a:alpha val="43137"/>
                    </a:srgbClr>
                  </a:outerShdw>
                </a:effectLst>
                <a:latin typeface="Times New Roman" panose="02020603050405020304" pitchFamily="18" charset="0"/>
              </a:rPr>
              <a:t>.</a:t>
            </a:r>
          </a:p>
          <a:p>
            <a:pPr algn="just">
              <a:buFont typeface="+mj-lt"/>
              <a:buAutoNum type="arabicPeriod"/>
            </a:pPr>
            <a:endParaRPr lang="en-US" sz="1600" dirty="0">
              <a:solidFill>
                <a:srgbClr val="000000"/>
              </a:solidFill>
              <a:latin typeface="Times New Roman" panose="02020603050405020304" pitchFamily="18" charset="0"/>
            </a:endParaRPr>
          </a:p>
          <a:p>
            <a:pPr algn="just">
              <a:buFont typeface="+mj-lt"/>
              <a:buAutoNum type="arabicPeriod"/>
            </a:pPr>
            <a:r>
              <a:rPr lang="en-US" sz="1600" b="1" i="1" dirty="0">
                <a:solidFill>
                  <a:srgbClr val="FF0000"/>
                </a:solidFill>
                <a:latin typeface="Times New Roman" panose="02020603050405020304" pitchFamily="18" charset="0"/>
              </a:rPr>
              <a:t>V. </a:t>
            </a:r>
            <a:r>
              <a:rPr lang="en-US" sz="1600" b="1" i="1" dirty="0" err="1">
                <a:solidFill>
                  <a:srgbClr val="FF0000"/>
                </a:solidFill>
                <a:latin typeface="Times New Roman" panose="02020603050405020304" pitchFamily="18" charset="0"/>
              </a:rPr>
              <a:t>Jakhetiya</a:t>
            </a:r>
            <a:r>
              <a:rPr lang="en-US" sz="1600" dirty="0">
                <a:solidFill>
                  <a:srgbClr val="000000"/>
                </a:solidFill>
                <a:latin typeface="Times New Roman" panose="02020603050405020304" pitchFamily="18" charset="0"/>
              </a:rPr>
              <a:t>, W. Lin, S. P. Jaiswal, S. C. </a:t>
            </a:r>
            <a:r>
              <a:rPr lang="en-US" sz="1600" dirty="0" err="1">
                <a:solidFill>
                  <a:srgbClr val="000000"/>
                </a:solidFill>
                <a:latin typeface="Times New Roman" panose="02020603050405020304" pitchFamily="18" charset="0"/>
              </a:rPr>
              <a:t>Guntuku</a:t>
            </a:r>
            <a:r>
              <a:rPr lang="en-US" sz="1600" dirty="0">
                <a:solidFill>
                  <a:srgbClr val="000000"/>
                </a:solidFill>
                <a:latin typeface="Times New Roman" panose="02020603050405020304" pitchFamily="18" charset="0"/>
              </a:rPr>
              <a:t> and O. C. Au, "Maximum a Posterior and Perceptually Motivated Reconstruction Algorithm: A Generic Framework," </a:t>
            </a:r>
            <a:r>
              <a:rPr lang="en-US" sz="1600" b="1" i="1" dirty="0">
                <a:solidFill>
                  <a:srgbClr val="FF0000"/>
                </a:solidFill>
                <a:latin typeface="Times New Roman" panose="02020603050405020304" pitchFamily="18" charset="0"/>
              </a:rPr>
              <a:t>IEEE Transactions on Multimedia</a:t>
            </a:r>
            <a:r>
              <a:rPr lang="en-US" sz="1600" b="1" dirty="0">
                <a:solidFill>
                  <a:srgbClr val="FF0000"/>
                </a:solidFill>
                <a:latin typeface="Times New Roman" panose="02020603050405020304" pitchFamily="18" charset="0"/>
              </a:rPr>
              <a:t>,</a:t>
            </a:r>
            <a:r>
              <a:rPr lang="en-US" sz="1600" dirty="0">
                <a:solidFill>
                  <a:srgbClr val="000000"/>
                </a:solidFill>
                <a:latin typeface="Times New Roman" panose="02020603050405020304" pitchFamily="18" charset="0"/>
              </a:rPr>
              <a:t> vol. 19, pp. 93-106, 2017 </a:t>
            </a:r>
            <a:r>
              <a:rPr lang="en-US" sz="1600" dirty="0">
                <a:solidFill>
                  <a:srgbClr val="FF0000"/>
                </a:solidFill>
                <a:effectLst>
                  <a:outerShdw blurRad="38100" dist="38100" dir="2700000" algn="tl">
                    <a:srgbClr val="000000">
                      <a:alpha val="43137"/>
                    </a:srgbClr>
                  </a:outerShdw>
                </a:effectLst>
                <a:latin typeface="Open Sans"/>
              </a:rPr>
              <a:t>(I.F = 3.509)</a:t>
            </a:r>
            <a:r>
              <a:rPr lang="en-US" sz="1600" dirty="0">
                <a:solidFill>
                  <a:srgbClr val="FF0000"/>
                </a:solidFill>
                <a:effectLst>
                  <a:outerShdw blurRad="38100" dist="38100" dir="2700000" algn="tl">
                    <a:srgbClr val="000000">
                      <a:alpha val="43137"/>
                    </a:srgbClr>
                  </a:outerShdw>
                </a:effectLst>
                <a:latin typeface="Times New Roman" panose="02020603050405020304" pitchFamily="18" charset="0"/>
              </a:rPr>
              <a:t>.</a:t>
            </a:r>
          </a:p>
          <a:p>
            <a:pPr algn="just">
              <a:buFont typeface="+mj-lt"/>
              <a:buAutoNum type="arabicPeriod"/>
            </a:pPr>
            <a:endParaRPr lang="en-US" sz="1600" dirty="0">
              <a:solidFill>
                <a:srgbClr val="000000"/>
              </a:solidFill>
              <a:latin typeface="Times New Roman" panose="02020603050405020304" pitchFamily="18" charset="0"/>
            </a:endParaRPr>
          </a:p>
          <a:p>
            <a:pPr algn="just">
              <a:buFont typeface="+mj-lt"/>
              <a:buAutoNum type="arabicPeriod"/>
            </a:pPr>
            <a:r>
              <a:rPr lang="en-US" sz="1600" dirty="0"/>
              <a:t>S. P. Jaiswal, L. Fang, </a:t>
            </a:r>
            <a:r>
              <a:rPr lang="en-US" sz="1600" b="1" i="1" dirty="0">
                <a:solidFill>
                  <a:srgbClr val="FF0000"/>
                </a:solidFill>
              </a:rPr>
              <a:t>V. </a:t>
            </a:r>
            <a:r>
              <a:rPr lang="en-US" sz="1600" b="1" i="1" dirty="0" err="1">
                <a:solidFill>
                  <a:srgbClr val="FF0000"/>
                </a:solidFill>
              </a:rPr>
              <a:t>Jakhetiya</a:t>
            </a:r>
            <a:r>
              <a:rPr lang="en-US" sz="1600" b="1" i="1" dirty="0">
                <a:solidFill>
                  <a:srgbClr val="FF0000"/>
                </a:solidFill>
              </a:rPr>
              <a:t>,</a:t>
            </a:r>
            <a:r>
              <a:rPr lang="en-US" sz="1600" dirty="0"/>
              <a:t> K. Mueller and O. C. Au, "Adaptive Multispectral </a:t>
            </a:r>
            <a:r>
              <a:rPr lang="en-US" sz="1600" dirty="0" err="1"/>
              <a:t>Demosaicking</a:t>
            </a:r>
            <a:r>
              <a:rPr lang="en-US" sz="1600" dirty="0"/>
              <a:t> Based on Frequency-Domain Analysis of Spectral Correlation," </a:t>
            </a:r>
            <a:r>
              <a:rPr lang="en-US" sz="1600" b="1" i="1" dirty="0">
                <a:solidFill>
                  <a:srgbClr val="FF0000"/>
                </a:solidFill>
              </a:rPr>
              <a:t>IEEE Transactions on Image Processing,</a:t>
            </a:r>
            <a:r>
              <a:rPr lang="en-US" sz="1600" dirty="0"/>
              <a:t> vol. 26, pp. 953-968, 2017 </a:t>
            </a:r>
            <a:r>
              <a:rPr lang="en-US" sz="1600" dirty="0">
                <a:solidFill>
                  <a:srgbClr val="FF0000"/>
                </a:solidFill>
                <a:effectLst>
                  <a:outerShdw blurRad="38100" dist="38100" dir="2700000" algn="tl">
                    <a:srgbClr val="000000">
                      <a:alpha val="43137"/>
                    </a:srgbClr>
                  </a:outerShdw>
                </a:effectLst>
                <a:latin typeface="Open Sans"/>
              </a:rPr>
              <a:t>(I.F = 4.828)</a:t>
            </a:r>
            <a:r>
              <a:rPr lang="en-US" sz="1600" dirty="0"/>
              <a:t>.</a:t>
            </a:r>
            <a:br>
              <a:rPr lang="en-US" sz="1600" dirty="0"/>
            </a:br>
            <a:r>
              <a:rPr lang="en-US" sz="1600" dirty="0"/>
              <a:t/>
            </a:r>
            <a:br>
              <a:rPr lang="en-US" sz="1600" dirty="0"/>
            </a:br>
            <a:r>
              <a:rPr lang="en-US" sz="1600" dirty="0"/>
              <a:t> </a:t>
            </a:r>
            <a:endParaRPr lang="en-US" altLang="zh-HK" sz="1500" dirty="0">
              <a:solidFill>
                <a:srgbClr val="212121"/>
              </a:solidFill>
            </a:endParaRPr>
          </a:p>
          <a:p>
            <a:pPr algn="just">
              <a:buFont typeface="+mj-lt"/>
              <a:buAutoNum type="arabicPeriod"/>
            </a:pPr>
            <a:endParaRPr lang="en-US" altLang="zh-HK" sz="1500" dirty="0">
              <a:solidFill>
                <a:srgbClr val="212121"/>
              </a:solidFill>
            </a:endParaRPr>
          </a:p>
          <a:p>
            <a:pPr marL="228600" indent="-228600" algn="just">
              <a:buFont typeface="+mj-lt"/>
              <a:buAutoNum type="arabicPeriod"/>
            </a:pPr>
            <a:endParaRPr lang="en-SG" sz="1600" dirty="0"/>
          </a:p>
          <a:p>
            <a:pPr marL="0" lvl="0" indent="0" algn="just">
              <a:buNone/>
            </a:pPr>
            <a:endParaRPr lang="en-US" sz="2000" dirty="0">
              <a:solidFill>
                <a:srgbClr val="000000"/>
              </a:solidFill>
            </a:endParaRPr>
          </a:p>
          <a:p>
            <a:pPr marL="0" lvl="0" indent="0" algn="just">
              <a:buNone/>
            </a:pPr>
            <a:endParaRPr lang="en-US" sz="2000" dirty="0">
              <a:solidFill>
                <a:srgbClr val="000000"/>
              </a:solidFill>
            </a:endParaRPr>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71</a:t>
            </a:fld>
            <a:endParaRPr lang="en-US" altLang="zh-TW" dirty="0"/>
          </a:p>
        </p:txBody>
      </p:sp>
    </p:spTree>
    <p:extLst>
      <p:ext uri="{BB962C8B-B14F-4D97-AF65-F5344CB8AC3E}">
        <p14:creationId xmlns:p14="http://schemas.microsoft.com/office/powerpoint/2010/main" val="2687819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Publications (II)</a:t>
            </a:r>
            <a:endParaRPr lang="en-US" dirty="0">
              <a:solidFill>
                <a:schemeClr val="tx1"/>
              </a:solidFill>
            </a:endParaRPr>
          </a:p>
        </p:txBody>
      </p:sp>
      <p:sp>
        <p:nvSpPr>
          <p:cNvPr id="3" name="Content Placeholder 2"/>
          <p:cNvSpPr>
            <a:spLocks noGrp="1"/>
          </p:cNvSpPr>
          <p:nvPr>
            <p:ph idx="1"/>
          </p:nvPr>
        </p:nvSpPr>
        <p:spPr>
          <a:xfrm>
            <a:off x="539552" y="990600"/>
            <a:ext cx="7772400" cy="4114800"/>
          </a:xfrm>
        </p:spPr>
        <p:txBody>
          <a:bodyPr/>
          <a:lstStyle/>
          <a:p>
            <a:pPr marL="0" lvl="0" indent="0" algn="just">
              <a:buNone/>
            </a:pPr>
            <a:endParaRPr lang="en-US" altLang="zh-HK" sz="1500" dirty="0">
              <a:solidFill>
                <a:srgbClr val="212121"/>
              </a:solidFill>
            </a:endParaRPr>
          </a:p>
          <a:p>
            <a:pPr marL="0" lvl="0" indent="0" algn="just">
              <a:buNone/>
            </a:pPr>
            <a:r>
              <a:rPr lang="en-US" altLang="zh-HK" sz="1500" dirty="0">
                <a:solidFill>
                  <a:srgbClr val="212121"/>
                </a:solidFill>
              </a:rPr>
              <a:t>6.</a:t>
            </a:r>
            <a:r>
              <a:rPr lang="en-US" altLang="zh-HK" sz="1400" dirty="0">
                <a:solidFill>
                  <a:srgbClr val="212121"/>
                </a:solidFill>
              </a:rPr>
              <a:t> </a:t>
            </a:r>
            <a:r>
              <a:rPr lang="en-US" sz="1400" dirty="0">
                <a:solidFill>
                  <a:srgbClr val="000000"/>
                </a:solidFill>
                <a:latin typeface="Times New Roman" panose="02020603050405020304" pitchFamily="18" charset="0"/>
              </a:rPr>
              <a:t>J. Qian, L. Tang, </a:t>
            </a:r>
            <a:r>
              <a:rPr lang="en-US" sz="1400" b="1" i="1" dirty="0">
                <a:solidFill>
                  <a:srgbClr val="FF0000"/>
                </a:solidFill>
                <a:latin typeface="Times New Roman" panose="02020603050405020304" pitchFamily="18" charset="0"/>
              </a:rPr>
              <a:t>V. </a:t>
            </a:r>
            <a:r>
              <a:rPr lang="en-US" sz="1400" b="1" i="1" dirty="0" err="1">
                <a:solidFill>
                  <a:srgbClr val="FF0000"/>
                </a:solidFill>
                <a:latin typeface="Times New Roman" panose="02020603050405020304" pitchFamily="18" charset="0"/>
              </a:rPr>
              <a:t>Jakhetiya</a:t>
            </a:r>
            <a:r>
              <a:rPr lang="en-US" sz="1400" b="1" i="1" dirty="0">
                <a:solidFill>
                  <a:srgbClr val="FF0000"/>
                </a:solidFill>
                <a:latin typeface="Times New Roman" panose="02020603050405020304" pitchFamily="18" charset="0"/>
              </a:rPr>
              <a:t>,</a:t>
            </a:r>
            <a:r>
              <a:rPr lang="en-US" sz="1400" dirty="0">
                <a:solidFill>
                  <a:srgbClr val="000000"/>
                </a:solidFill>
                <a:latin typeface="Times New Roman" panose="02020603050405020304" pitchFamily="18" charset="0"/>
              </a:rPr>
              <a:t> Z. Xia, K. Gu and H. Lu, "Towards efficient blind quality evaluation of screen content images based on edge-preserving filter," </a:t>
            </a:r>
            <a:r>
              <a:rPr lang="en-US" sz="1400" b="1" i="1" dirty="0">
                <a:solidFill>
                  <a:srgbClr val="FF0000"/>
                </a:solidFill>
                <a:latin typeface="Times New Roman" panose="02020603050405020304" pitchFamily="18" charset="0"/>
              </a:rPr>
              <a:t>IET / IEEE Electronics Letters</a:t>
            </a:r>
            <a:r>
              <a:rPr lang="en-US" sz="1400" dirty="0">
                <a:solidFill>
                  <a:srgbClr val="000000"/>
                </a:solidFill>
                <a:latin typeface="Times New Roman" panose="02020603050405020304" pitchFamily="18" charset="0"/>
              </a:rPr>
              <a:t>, vol. 53, no. 9, pp. 592-594, 2017 </a:t>
            </a:r>
            <a:r>
              <a:rPr lang="en-US" sz="1400" dirty="0">
                <a:solidFill>
                  <a:srgbClr val="212121"/>
                </a:solidFill>
                <a:latin typeface="Open Sans"/>
              </a:rPr>
              <a:t>(I.F = 1.061)</a:t>
            </a:r>
            <a:r>
              <a:rPr lang="en-US" sz="1400" dirty="0">
                <a:solidFill>
                  <a:srgbClr val="000000"/>
                </a:solidFill>
                <a:latin typeface="Times New Roman" panose="02020603050405020304" pitchFamily="18" charset="0"/>
              </a:rPr>
              <a:t>.</a:t>
            </a:r>
            <a:endParaRPr lang="en-US" altLang="zh-HK" sz="1500" dirty="0">
              <a:solidFill>
                <a:srgbClr val="212121"/>
              </a:solidFill>
            </a:endParaRPr>
          </a:p>
          <a:p>
            <a:pPr marL="0" lvl="0" indent="0" algn="just">
              <a:buNone/>
            </a:pPr>
            <a:endParaRPr lang="en-US" altLang="zh-HK" sz="1500" i="1" dirty="0">
              <a:solidFill>
                <a:srgbClr val="FF0000"/>
              </a:solidFill>
            </a:endParaRPr>
          </a:p>
          <a:p>
            <a:pPr marL="0" lvl="0" indent="0" algn="just">
              <a:buNone/>
            </a:pPr>
            <a:r>
              <a:rPr lang="en-US" altLang="zh-HK" sz="1500" dirty="0">
                <a:solidFill>
                  <a:srgbClr val="212121"/>
                </a:solidFill>
              </a:rPr>
              <a:t>7. S. I. Niwas, </a:t>
            </a:r>
            <a:r>
              <a:rPr lang="en-US" altLang="zh-HK" sz="1500" b="1" i="1" dirty="0">
                <a:solidFill>
                  <a:srgbClr val="FF0000"/>
                </a:solidFill>
              </a:rPr>
              <a:t>V. </a:t>
            </a:r>
            <a:r>
              <a:rPr lang="en-US" altLang="zh-HK" sz="1500" b="1" i="1" dirty="0" err="1">
                <a:solidFill>
                  <a:srgbClr val="FF0000"/>
                </a:solidFill>
              </a:rPr>
              <a:t>Jakhetiya</a:t>
            </a:r>
            <a:r>
              <a:rPr lang="en-US" altLang="zh-HK" sz="1500" dirty="0">
                <a:solidFill>
                  <a:srgbClr val="212121"/>
                </a:solidFill>
              </a:rPr>
              <a:t>, W. Lin, C. K. </a:t>
            </a:r>
            <a:r>
              <a:rPr lang="en-US" altLang="zh-HK" sz="1500" dirty="0" err="1">
                <a:solidFill>
                  <a:srgbClr val="212121"/>
                </a:solidFill>
              </a:rPr>
              <a:t>Kwoh</a:t>
            </a:r>
            <a:r>
              <a:rPr lang="en-US" altLang="zh-HK" sz="1500" dirty="0">
                <a:solidFill>
                  <a:srgbClr val="212121"/>
                </a:solidFill>
              </a:rPr>
              <a:t>, C. C. </a:t>
            </a:r>
            <a:r>
              <a:rPr lang="en-US" altLang="zh-HK" sz="1500" dirty="0" err="1">
                <a:solidFill>
                  <a:srgbClr val="212121"/>
                </a:solidFill>
              </a:rPr>
              <a:t>Sng</a:t>
            </a:r>
            <a:r>
              <a:rPr lang="en-US" altLang="zh-HK" sz="1500" dirty="0">
                <a:solidFill>
                  <a:srgbClr val="212121"/>
                </a:solidFill>
              </a:rPr>
              <a:t>, Complex wavelet based quality assessment for AS-OCT images with application to Angle Closure Glaucoma diagnosis, </a:t>
            </a:r>
            <a:r>
              <a:rPr lang="en-US" altLang="zh-HK" sz="1500" b="1" i="1" dirty="0">
                <a:solidFill>
                  <a:srgbClr val="FF0000"/>
                </a:solidFill>
              </a:rPr>
              <a:t>Elsevier Computer Methods and Programs in Biomedicine</a:t>
            </a:r>
            <a:r>
              <a:rPr lang="en-US" altLang="zh-HK" sz="1500" dirty="0">
                <a:solidFill>
                  <a:srgbClr val="212121"/>
                </a:solidFill>
              </a:rPr>
              <a:t>, Vol. 130, Pages 13-21, 2016 </a:t>
            </a:r>
            <a:r>
              <a:rPr lang="en-US" sz="1600" dirty="0">
                <a:solidFill>
                  <a:srgbClr val="212121"/>
                </a:solidFill>
                <a:latin typeface="Open Sans"/>
              </a:rPr>
              <a:t>(I.F = 2.509)</a:t>
            </a:r>
            <a:r>
              <a:rPr lang="en-US" altLang="zh-HK" sz="1500" dirty="0">
                <a:solidFill>
                  <a:srgbClr val="212121"/>
                </a:solidFill>
              </a:rPr>
              <a:t>.</a:t>
            </a:r>
            <a:endParaRPr lang="en-US" altLang="zh-HK" sz="1500" i="1" dirty="0">
              <a:solidFill>
                <a:srgbClr val="FF0000"/>
              </a:solidFill>
            </a:endParaRPr>
          </a:p>
          <a:p>
            <a:pPr marL="0" lvl="0" indent="0" algn="just">
              <a:buNone/>
            </a:pPr>
            <a:endParaRPr lang="en-US" altLang="zh-HK" sz="2000" dirty="0">
              <a:solidFill>
                <a:srgbClr val="000000"/>
              </a:solidFill>
            </a:endParaRPr>
          </a:p>
          <a:p>
            <a:pPr marL="0" lvl="0" indent="0" algn="ctr">
              <a:buNone/>
            </a:pPr>
            <a:r>
              <a:rPr lang="en-US" altLang="zh-HK" sz="2000" b="1" i="1" dirty="0">
                <a:solidFill>
                  <a:srgbClr val="002060"/>
                </a:solidFill>
              </a:rPr>
              <a:t>Journal Publications (Submitted/in Preparation)</a:t>
            </a:r>
          </a:p>
          <a:p>
            <a:pPr algn="just">
              <a:buFont typeface="+mj-lt"/>
              <a:buAutoNum type="arabicPeriod"/>
            </a:pPr>
            <a:r>
              <a:rPr lang="en-US" sz="1600" b="1" i="1" dirty="0">
                <a:solidFill>
                  <a:srgbClr val="FF0000"/>
                </a:solidFill>
              </a:rPr>
              <a:t>Vinit </a:t>
            </a:r>
            <a:r>
              <a:rPr lang="en-US" sz="1600" b="1" i="1" dirty="0" err="1">
                <a:solidFill>
                  <a:srgbClr val="FF0000"/>
                </a:solidFill>
              </a:rPr>
              <a:t>Jakhetiya</a:t>
            </a:r>
            <a:r>
              <a:rPr lang="en-US" sz="1600" b="1" i="1" dirty="0">
                <a:solidFill>
                  <a:srgbClr val="FF0000"/>
                </a:solidFill>
              </a:rPr>
              <a:t>,</a:t>
            </a:r>
            <a:r>
              <a:rPr lang="en-US" sz="1600" dirty="0"/>
              <a:t> </a:t>
            </a:r>
            <a:r>
              <a:rPr lang="en-US" sz="1600" dirty="0" err="1"/>
              <a:t>Ke</a:t>
            </a:r>
            <a:r>
              <a:rPr lang="en-US" sz="1600" dirty="0"/>
              <a:t> Gu, Trisha Singhal, Sharath C. </a:t>
            </a:r>
            <a:r>
              <a:rPr lang="en-US" sz="1600" dirty="0" err="1"/>
              <a:t>Guntuku</a:t>
            </a:r>
            <a:r>
              <a:rPr lang="en-US" sz="1600" dirty="0"/>
              <a:t> “A Highly Efficient and Fast Image Quality Assessment Metric for 3D Synthesized Images ,” submitted to </a:t>
            </a:r>
            <a:r>
              <a:rPr lang="en-US" sz="1600" b="1" i="1" dirty="0">
                <a:solidFill>
                  <a:srgbClr val="FF0000"/>
                </a:solidFill>
              </a:rPr>
              <a:t>IEEE Trans. on Industrial Informatics.</a:t>
            </a:r>
          </a:p>
          <a:p>
            <a:pPr algn="just">
              <a:buFont typeface="+mj-lt"/>
              <a:buAutoNum type="arabicPeriod"/>
            </a:pPr>
            <a:endParaRPr lang="en-US" altLang="zh-HK" sz="1500" i="1" dirty="0">
              <a:solidFill>
                <a:srgbClr val="FF0000"/>
              </a:solidFill>
            </a:endParaRPr>
          </a:p>
          <a:p>
            <a:pPr algn="just">
              <a:buFont typeface="+mj-lt"/>
              <a:buAutoNum type="arabicPeriod"/>
            </a:pPr>
            <a:r>
              <a:rPr lang="en-US" sz="1600" b="1" i="1" dirty="0">
                <a:solidFill>
                  <a:srgbClr val="FF0000"/>
                </a:solidFill>
              </a:rPr>
              <a:t>Vinit </a:t>
            </a:r>
            <a:r>
              <a:rPr lang="en-US" sz="1600" b="1" i="1" dirty="0" err="1">
                <a:solidFill>
                  <a:srgbClr val="FF0000"/>
                </a:solidFill>
              </a:rPr>
              <a:t>Jakhetiya</a:t>
            </a:r>
            <a:r>
              <a:rPr lang="en-US" sz="1600" b="1" i="1" dirty="0">
                <a:solidFill>
                  <a:srgbClr val="FF0000"/>
                </a:solidFill>
              </a:rPr>
              <a:t>, </a:t>
            </a:r>
            <a:r>
              <a:rPr lang="en-US" sz="1600" dirty="0"/>
              <a:t>Dietmar </a:t>
            </a:r>
            <a:r>
              <a:rPr lang="en-US" sz="1600" dirty="0" err="1"/>
              <a:t>Saupe</a:t>
            </a:r>
            <a:r>
              <a:rPr lang="en-US" sz="1600" dirty="0"/>
              <a:t>, Sharath C. </a:t>
            </a:r>
            <a:r>
              <a:rPr lang="en-US" sz="1600" dirty="0" err="1"/>
              <a:t>Guntuku</a:t>
            </a:r>
            <a:r>
              <a:rPr lang="en-US" sz="1600" dirty="0"/>
              <a:t>, Vlad Hose “Distortion Prediction and Deep-Learning based Blind Image Quality Assessment for Konvid-10K Dataset ,” will be submitted to </a:t>
            </a:r>
            <a:r>
              <a:rPr lang="en-US" sz="1600" b="1" i="1" dirty="0">
                <a:solidFill>
                  <a:srgbClr val="FF0000"/>
                </a:solidFill>
              </a:rPr>
              <a:t>IEEE Trans. on Image Processing.</a:t>
            </a:r>
          </a:p>
          <a:p>
            <a:pPr algn="just">
              <a:buFont typeface="+mj-lt"/>
              <a:buAutoNum type="arabicPeriod"/>
            </a:pPr>
            <a:endParaRPr lang="en-US" altLang="zh-HK" sz="1500" b="1" i="1" dirty="0">
              <a:solidFill>
                <a:srgbClr val="FF0000"/>
              </a:solidFill>
            </a:endParaRPr>
          </a:p>
          <a:p>
            <a:pPr algn="just">
              <a:buFont typeface="+mj-lt"/>
              <a:buAutoNum type="arabicPeriod"/>
            </a:pPr>
            <a:r>
              <a:rPr lang="en-US" altLang="zh-HK" sz="1500" dirty="0">
                <a:solidFill>
                  <a:srgbClr val="212121"/>
                </a:solidFill>
              </a:rPr>
              <a:t>Sunil Jaiswal, </a:t>
            </a:r>
            <a:r>
              <a:rPr lang="en-US" altLang="zh-HK" sz="1500" b="1" i="1" dirty="0">
                <a:solidFill>
                  <a:srgbClr val="FF0000"/>
                </a:solidFill>
              </a:rPr>
              <a:t>Vinit </a:t>
            </a:r>
            <a:r>
              <a:rPr lang="en-US" altLang="zh-HK" sz="1500" b="1" i="1" dirty="0" err="1">
                <a:solidFill>
                  <a:srgbClr val="FF0000"/>
                </a:solidFill>
              </a:rPr>
              <a:t>Jakhetiya</a:t>
            </a:r>
            <a:r>
              <a:rPr lang="en-US" altLang="zh-HK" sz="1500" b="1" i="1" dirty="0">
                <a:solidFill>
                  <a:srgbClr val="212121"/>
                </a:solidFill>
              </a:rPr>
              <a:t>, </a:t>
            </a:r>
            <a:r>
              <a:rPr lang="en-US" altLang="zh-HK" sz="1500" dirty="0" err="1">
                <a:solidFill>
                  <a:srgbClr val="212121"/>
                </a:solidFill>
              </a:rPr>
              <a:t>klaus</a:t>
            </a:r>
            <a:r>
              <a:rPr lang="en-US" altLang="zh-HK" sz="1500" dirty="0">
                <a:solidFill>
                  <a:srgbClr val="212121"/>
                </a:solidFill>
              </a:rPr>
              <a:t> Mueller, “Optimized Frequency-Split-Based Low-Dose CT Reconstruction,” submitted to </a:t>
            </a:r>
            <a:r>
              <a:rPr lang="en-US" altLang="zh-HK" sz="1500" b="1" i="1" dirty="0">
                <a:solidFill>
                  <a:srgbClr val="FF0000"/>
                </a:solidFill>
              </a:rPr>
              <a:t>IEEE Trans. on Medical Imaging (in second round)</a:t>
            </a:r>
            <a:r>
              <a:rPr lang="en-US" altLang="zh-HK" sz="1500" b="1" dirty="0">
                <a:solidFill>
                  <a:srgbClr val="212121"/>
                </a:solidFill>
              </a:rPr>
              <a:t>.</a:t>
            </a:r>
          </a:p>
          <a:p>
            <a:pPr marL="0" lvl="0" indent="0" algn="just">
              <a:buNone/>
            </a:pPr>
            <a:endParaRPr lang="en-SG" altLang="zh-HK" sz="2000" dirty="0">
              <a:solidFill>
                <a:srgbClr val="000000"/>
              </a:solidFill>
            </a:endParaRPr>
          </a:p>
          <a:p>
            <a:pPr marL="0" indent="0">
              <a:buNone/>
            </a:pPr>
            <a:endParaRPr lang="en-US" sz="1800" dirty="0"/>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72</a:t>
            </a:fld>
            <a:endParaRPr lang="en-US" altLang="zh-TW"/>
          </a:p>
        </p:txBody>
      </p:sp>
    </p:spTree>
    <p:extLst>
      <p:ext uri="{BB962C8B-B14F-4D97-AF65-F5344CB8AC3E}">
        <p14:creationId xmlns:p14="http://schemas.microsoft.com/office/powerpoint/2010/main" val="2378326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Publications (III)</a:t>
            </a:r>
            <a:r>
              <a:rPr lang="en-US" dirty="0">
                <a:solidFill>
                  <a:schemeClr val="tx1"/>
                </a:solidFill>
              </a:rPr>
              <a:t> </a:t>
            </a:r>
            <a:endParaRPr lang="en-SG" dirty="0">
              <a:solidFill>
                <a:schemeClr val="tx1"/>
              </a:solidFill>
            </a:endParaRPr>
          </a:p>
        </p:txBody>
      </p:sp>
      <p:sp>
        <p:nvSpPr>
          <p:cNvPr id="3" name="Content Placeholder 2"/>
          <p:cNvSpPr>
            <a:spLocks noGrp="1"/>
          </p:cNvSpPr>
          <p:nvPr>
            <p:ph idx="1"/>
          </p:nvPr>
        </p:nvSpPr>
        <p:spPr>
          <a:xfrm>
            <a:off x="323528" y="908720"/>
            <a:ext cx="8352928" cy="4114800"/>
          </a:xfrm>
        </p:spPr>
        <p:txBody>
          <a:bodyPr/>
          <a:lstStyle/>
          <a:p>
            <a:pPr marL="0" indent="0" algn="ctr">
              <a:buNone/>
            </a:pPr>
            <a:r>
              <a:rPr lang="en-US" sz="2000" b="1" i="1" dirty="0">
                <a:solidFill>
                  <a:srgbClr val="002060"/>
                </a:solidFill>
              </a:rPr>
              <a:t>Publications in Tier-1 Conferences</a:t>
            </a:r>
          </a:p>
          <a:p>
            <a:pPr marL="0" indent="0" algn="just">
              <a:buNone/>
            </a:pPr>
            <a:endParaRPr lang="en-US" sz="1800" dirty="0"/>
          </a:p>
          <a:p>
            <a:pPr marL="228600" indent="-228600" algn="just">
              <a:buFont typeface="+mj-lt"/>
              <a:buAutoNum type="arabicPeriod"/>
            </a:pPr>
            <a:r>
              <a:rPr lang="en-SG" sz="1300" dirty="0">
                <a:solidFill>
                  <a:srgbClr val="FF0000"/>
                </a:solidFill>
              </a:rPr>
              <a:t>V. </a:t>
            </a:r>
            <a:r>
              <a:rPr lang="en-SG" sz="1300" dirty="0" err="1">
                <a:solidFill>
                  <a:srgbClr val="FF0000"/>
                </a:solidFill>
              </a:rPr>
              <a:t>Jakhetiya</a:t>
            </a:r>
            <a:r>
              <a:rPr lang="en-SG" sz="1300" dirty="0"/>
              <a:t>, S. Jaiswal, A. k. Tiwari,  "A computationally efficient context based switched image interpolation algorithm for natural images", 28th IEEE International Instrumentation and Measurement Technology Conference (</a:t>
            </a:r>
            <a:r>
              <a:rPr lang="en-SG" sz="1300" dirty="0">
                <a:solidFill>
                  <a:srgbClr val="FF0000"/>
                </a:solidFill>
              </a:rPr>
              <a:t>IEEE I2MTC</a:t>
            </a:r>
            <a:r>
              <a:rPr lang="en-SG" sz="1300" dirty="0"/>
              <a:t>)   2011, China, 10-12 May (</a:t>
            </a:r>
            <a:r>
              <a:rPr lang="en-SG" sz="1300" dirty="0">
                <a:solidFill>
                  <a:srgbClr val="FF0000"/>
                </a:solidFill>
              </a:rPr>
              <a:t>Won Undergraduate Student Best Paper Award</a:t>
            </a:r>
            <a:r>
              <a:rPr lang="en-SG" sz="1300" dirty="0"/>
              <a:t>).</a:t>
            </a:r>
          </a:p>
          <a:p>
            <a:pPr marL="228600" indent="-228600" algn="just">
              <a:buFont typeface="+mj-lt"/>
              <a:buAutoNum type="arabicPeriod"/>
            </a:pPr>
            <a:r>
              <a:rPr lang="en-SG" sz="1300" i="1" dirty="0">
                <a:solidFill>
                  <a:srgbClr val="FF0000"/>
                </a:solidFill>
              </a:rPr>
              <a:t>V. </a:t>
            </a:r>
            <a:r>
              <a:rPr lang="en-SG" sz="1300" i="1" dirty="0" err="1">
                <a:solidFill>
                  <a:srgbClr val="FF0000"/>
                </a:solidFill>
              </a:rPr>
              <a:t>Jakhetiya</a:t>
            </a:r>
            <a:r>
              <a:rPr lang="en-SG" sz="1300" dirty="0"/>
              <a:t>, S. Jaiswal, A. k. Tiwari, O. C. Au, “Interpolation Based Symmetrical Predictor Structure For Lossless Image Coding,” IEEE International Symposium on Circuits and Systems (</a:t>
            </a:r>
            <a:r>
              <a:rPr lang="en-SG" sz="1300" i="1" dirty="0">
                <a:solidFill>
                  <a:srgbClr val="FF0000"/>
                </a:solidFill>
              </a:rPr>
              <a:t>IEEE ISCAS</a:t>
            </a:r>
            <a:r>
              <a:rPr lang="en-SG" sz="1300" dirty="0"/>
              <a:t>), 20-23 May 2012, Seoul, Korea.</a:t>
            </a:r>
          </a:p>
          <a:p>
            <a:pPr marL="228600" indent="-228600" algn="just">
              <a:buFont typeface="+mj-lt"/>
              <a:buAutoNum type="arabicPeriod"/>
            </a:pPr>
            <a:r>
              <a:rPr lang="en-SG" sz="1300" dirty="0"/>
              <a:t>S. Jaiswal, O. C. Au, </a:t>
            </a:r>
            <a:r>
              <a:rPr lang="en-SG" sz="1300" i="1" dirty="0">
                <a:solidFill>
                  <a:srgbClr val="FF0000"/>
                </a:solidFill>
              </a:rPr>
              <a:t>V. </a:t>
            </a:r>
            <a:r>
              <a:rPr lang="en-SG" sz="1300" i="1" dirty="0" err="1">
                <a:solidFill>
                  <a:srgbClr val="FF0000"/>
                </a:solidFill>
              </a:rPr>
              <a:t>Jakhetiya</a:t>
            </a:r>
            <a:r>
              <a:rPr lang="en-SG" sz="1300" dirty="0"/>
              <a:t>, A. K. Tiwari, “Efficient Adaptive Prediction Based Reversible Image Watermarking,” IEEE International Conference on Image Processing (</a:t>
            </a:r>
            <a:r>
              <a:rPr lang="en-SG" sz="1300" i="1" dirty="0">
                <a:solidFill>
                  <a:srgbClr val="FF0000"/>
                </a:solidFill>
              </a:rPr>
              <a:t>IEEE ICIP</a:t>
            </a:r>
            <a:r>
              <a:rPr lang="en-SG" sz="1300" dirty="0"/>
              <a:t>) Sept. 15-18, 2013 Australia.</a:t>
            </a:r>
          </a:p>
          <a:p>
            <a:pPr marL="228600" indent="-228600" algn="just">
              <a:buFont typeface="+mj-lt"/>
              <a:buAutoNum type="arabicPeriod"/>
            </a:pPr>
            <a:r>
              <a:rPr lang="en-SG" sz="1300" i="1" dirty="0">
                <a:solidFill>
                  <a:srgbClr val="FF0000"/>
                </a:solidFill>
              </a:rPr>
              <a:t>V. </a:t>
            </a:r>
            <a:r>
              <a:rPr lang="en-SG" sz="1300" i="1" dirty="0" err="1">
                <a:solidFill>
                  <a:srgbClr val="FF0000"/>
                </a:solidFill>
              </a:rPr>
              <a:t>Jakhetiya</a:t>
            </a:r>
            <a:r>
              <a:rPr lang="en-SG" sz="1300" i="1" dirty="0">
                <a:solidFill>
                  <a:srgbClr val="FF0000"/>
                </a:solidFill>
              </a:rPr>
              <a:t>,</a:t>
            </a:r>
            <a:r>
              <a:rPr lang="en-SG" sz="1300" dirty="0"/>
              <a:t> O. C. Au, S. Jaiswal, L. Jia, “Fast and efficient intra-frame deinterlacing using observation model based bilateral filter,” IEEE International Conference on Acoustics, Speech, and Signal Processing (</a:t>
            </a:r>
            <a:r>
              <a:rPr lang="en-SG" sz="1300" i="1" dirty="0">
                <a:solidFill>
                  <a:srgbClr val="FF0000"/>
                </a:solidFill>
              </a:rPr>
              <a:t>IEEE ICASSP</a:t>
            </a:r>
            <a:r>
              <a:rPr lang="en-SG" sz="1300" dirty="0"/>
              <a:t>), 4-9 June 2014, Florence, Italy.</a:t>
            </a:r>
          </a:p>
          <a:p>
            <a:pPr marL="228600" indent="-228600" algn="just">
              <a:buFont typeface="+mj-lt"/>
              <a:buAutoNum type="arabicPeriod"/>
            </a:pPr>
            <a:r>
              <a:rPr lang="en-SG" sz="1300" dirty="0"/>
              <a:t>S. Jaiswal, O. C. Au, </a:t>
            </a:r>
            <a:r>
              <a:rPr lang="en-SG" sz="1300" i="1" dirty="0">
                <a:solidFill>
                  <a:srgbClr val="FF0000"/>
                </a:solidFill>
              </a:rPr>
              <a:t>V. </a:t>
            </a:r>
            <a:r>
              <a:rPr lang="en-SG" sz="1300" i="1" dirty="0" err="1">
                <a:solidFill>
                  <a:srgbClr val="FF0000"/>
                </a:solidFill>
              </a:rPr>
              <a:t>Jakhetiya</a:t>
            </a:r>
            <a:r>
              <a:rPr lang="en-SG" sz="1300" dirty="0"/>
              <a:t>, Y. Yuan, “Exploitation of Inter </a:t>
            </a:r>
            <a:r>
              <a:rPr lang="en-SG" sz="1300" dirty="0" err="1"/>
              <a:t>Color</a:t>
            </a:r>
            <a:r>
              <a:rPr lang="en-SG" sz="1300" dirty="0"/>
              <a:t> Correlation  for </a:t>
            </a:r>
            <a:r>
              <a:rPr lang="en-SG" sz="1300" dirty="0" err="1"/>
              <a:t>Color</a:t>
            </a:r>
            <a:r>
              <a:rPr lang="en-SG" sz="1300" dirty="0"/>
              <a:t> Image </a:t>
            </a:r>
            <a:r>
              <a:rPr lang="en-SG" sz="1300" dirty="0" err="1"/>
              <a:t>Demosaicing</a:t>
            </a:r>
            <a:r>
              <a:rPr lang="en-SG" sz="1300" dirty="0"/>
              <a:t>,” IEEE International Conference on Image Processing ( </a:t>
            </a:r>
            <a:r>
              <a:rPr lang="en-SG" sz="1300" i="1" dirty="0">
                <a:solidFill>
                  <a:srgbClr val="FF0000"/>
                </a:solidFill>
              </a:rPr>
              <a:t>IEEE ICIP</a:t>
            </a:r>
            <a:r>
              <a:rPr lang="en-SG" sz="1300" dirty="0"/>
              <a:t>), 27-30 Oct 2014, Paris, France.</a:t>
            </a:r>
          </a:p>
          <a:p>
            <a:pPr marL="228600" indent="-228600" algn="just">
              <a:buFont typeface="+mj-lt"/>
              <a:buAutoNum type="arabicPeriod"/>
            </a:pPr>
            <a:r>
              <a:rPr lang="en-SG" sz="1300" i="1" dirty="0">
                <a:solidFill>
                  <a:srgbClr val="FF0000"/>
                </a:solidFill>
              </a:rPr>
              <a:t>V. </a:t>
            </a:r>
            <a:r>
              <a:rPr lang="en-SG" sz="1300" i="1" dirty="0" err="1">
                <a:solidFill>
                  <a:srgbClr val="FF0000"/>
                </a:solidFill>
              </a:rPr>
              <a:t>Jakhetiya</a:t>
            </a:r>
            <a:r>
              <a:rPr lang="en-SG" sz="1300" dirty="0"/>
              <a:t>, O. C. Au, S. Jaiswal, Gaurav Mittal, “Symmetrical predictor structure based Integrated lossy, near lossless / lossless coding of images,” IEEE International Symposium on Circuits and Systems (</a:t>
            </a:r>
            <a:r>
              <a:rPr lang="en-SG" sz="1300" i="1" dirty="0">
                <a:solidFill>
                  <a:srgbClr val="FF0000"/>
                </a:solidFill>
              </a:rPr>
              <a:t>IEEE ISCAS</a:t>
            </a:r>
            <a:r>
              <a:rPr lang="en-SG" sz="1300" dirty="0"/>
              <a:t>), 1-5 June 2014, Melbourne, Australia.</a:t>
            </a:r>
          </a:p>
          <a:p>
            <a:pPr marL="228600" indent="-228600" algn="just">
              <a:buFont typeface="+mj-lt"/>
              <a:buAutoNum type="arabicPeriod"/>
            </a:pPr>
            <a:r>
              <a:rPr lang="en-SG" sz="1300" i="1" dirty="0">
                <a:solidFill>
                  <a:srgbClr val="FF0000"/>
                </a:solidFill>
              </a:rPr>
              <a:t>V. Jakhetiya</a:t>
            </a:r>
            <a:r>
              <a:rPr lang="en-SG" sz="1300" dirty="0">
                <a:solidFill>
                  <a:srgbClr val="000000"/>
                </a:solidFill>
              </a:rPr>
              <a:t>, W. Lin, S. Jaiswal, A. K. Tiwari, S. C. </a:t>
            </a:r>
            <a:r>
              <a:rPr lang="en-SG" sz="1300" dirty="0" err="1">
                <a:solidFill>
                  <a:srgbClr val="000000"/>
                </a:solidFill>
              </a:rPr>
              <a:t>Guntuku</a:t>
            </a:r>
            <a:r>
              <a:rPr lang="en-SG" sz="1300" dirty="0">
                <a:solidFill>
                  <a:srgbClr val="000000"/>
                </a:solidFill>
              </a:rPr>
              <a:t>. “Observation Model based Perceptually Motivated Bilateral Filter for Image Reconstruction,” IEEE Digital Signal Processing (</a:t>
            </a:r>
            <a:r>
              <a:rPr lang="en-SG" sz="1300" i="1" dirty="0">
                <a:solidFill>
                  <a:srgbClr val="FF0000"/>
                </a:solidFill>
              </a:rPr>
              <a:t>IEEE</a:t>
            </a:r>
            <a:r>
              <a:rPr lang="en-SG" sz="1300" dirty="0">
                <a:solidFill>
                  <a:srgbClr val="000000"/>
                </a:solidFill>
              </a:rPr>
              <a:t> </a:t>
            </a:r>
            <a:r>
              <a:rPr lang="en-SG" sz="1300" i="1" dirty="0">
                <a:solidFill>
                  <a:srgbClr val="FF0000"/>
                </a:solidFill>
              </a:rPr>
              <a:t>DSP</a:t>
            </a:r>
            <a:r>
              <a:rPr lang="en-SG" sz="1300" dirty="0">
                <a:solidFill>
                  <a:srgbClr val="000000"/>
                </a:solidFill>
              </a:rPr>
              <a:t>), 21-24 July 2015, Singapore.</a:t>
            </a:r>
            <a:endParaRPr lang="en-SG" sz="1300" dirty="0"/>
          </a:p>
          <a:p>
            <a:pPr marL="228600" indent="-228600" algn="just">
              <a:buFont typeface="+mj-lt"/>
              <a:buAutoNum type="arabicPeriod"/>
            </a:pPr>
            <a:r>
              <a:rPr lang="en-SG" sz="1300" dirty="0"/>
              <a:t>S. Jaiswal, L. Fang, </a:t>
            </a:r>
            <a:r>
              <a:rPr lang="en-SG" sz="1300" i="1" dirty="0">
                <a:solidFill>
                  <a:srgbClr val="FF0000"/>
                </a:solidFill>
              </a:rPr>
              <a:t>V. </a:t>
            </a:r>
            <a:r>
              <a:rPr lang="en-SG" sz="1300" i="1" dirty="0" err="1">
                <a:solidFill>
                  <a:srgbClr val="FF0000"/>
                </a:solidFill>
              </a:rPr>
              <a:t>Jakhetiya</a:t>
            </a:r>
            <a:r>
              <a:rPr lang="en-SG" sz="1300" dirty="0"/>
              <a:t>, M. </a:t>
            </a:r>
            <a:r>
              <a:rPr lang="en-SG" sz="1300" dirty="0" err="1"/>
              <a:t>Kuse</a:t>
            </a:r>
            <a:r>
              <a:rPr lang="en-SG" sz="1300" dirty="0"/>
              <a:t>, O. C. Au “Optimized High-Frequency Based Interpolation For Multispectral </a:t>
            </a:r>
            <a:r>
              <a:rPr lang="en-SG" sz="1300" dirty="0" err="1"/>
              <a:t>Demosaicking</a:t>
            </a:r>
            <a:r>
              <a:rPr lang="en-SG" sz="1300" dirty="0"/>
              <a:t>,”  IEEE International Conf. on Image Processing (</a:t>
            </a:r>
            <a:r>
              <a:rPr lang="en-SG" sz="1300" i="1" dirty="0">
                <a:solidFill>
                  <a:srgbClr val="FF0000"/>
                </a:solidFill>
              </a:rPr>
              <a:t>IEEE</a:t>
            </a:r>
            <a:r>
              <a:rPr lang="en-SG" sz="1300" dirty="0"/>
              <a:t> </a:t>
            </a:r>
            <a:r>
              <a:rPr lang="en-SG" sz="1300" i="1" dirty="0">
                <a:solidFill>
                  <a:srgbClr val="FF0000"/>
                </a:solidFill>
              </a:rPr>
              <a:t>ICIP</a:t>
            </a:r>
            <a:r>
              <a:rPr lang="en-SG" sz="1300" dirty="0"/>
              <a:t>), 25-28 Sept. 2016, Phoenix, USA.</a:t>
            </a:r>
          </a:p>
          <a:p>
            <a:pPr marL="228600" indent="-228600" algn="just">
              <a:buFont typeface="+mj-lt"/>
              <a:buAutoNum type="arabicPeriod"/>
            </a:pPr>
            <a:endParaRPr lang="en-SG" sz="1300" dirty="0"/>
          </a:p>
          <a:p>
            <a:pPr marL="228600" indent="-228600" algn="just">
              <a:buFont typeface="+mj-lt"/>
              <a:buAutoNum type="arabicPeriod"/>
            </a:pPr>
            <a:endParaRPr lang="en-SG" sz="1300" dirty="0"/>
          </a:p>
          <a:p>
            <a:pPr marL="228600" indent="-228600" algn="just">
              <a:buFont typeface="+mj-lt"/>
              <a:buAutoNum type="arabicPeriod"/>
            </a:pPr>
            <a:endParaRPr lang="en-SG" sz="1300" dirty="0"/>
          </a:p>
          <a:p>
            <a:pPr marL="0" indent="0" algn="just">
              <a:buNone/>
            </a:pPr>
            <a:endParaRPr lang="en-SG" sz="1500" dirty="0"/>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73</a:t>
            </a:fld>
            <a:endParaRPr lang="en-US" altLang="zh-TW" dirty="0"/>
          </a:p>
        </p:txBody>
      </p:sp>
    </p:spTree>
    <p:extLst>
      <p:ext uri="{BB962C8B-B14F-4D97-AF65-F5344CB8AC3E}">
        <p14:creationId xmlns:p14="http://schemas.microsoft.com/office/powerpoint/2010/main" val="793766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Patents and Grants</a:t>
            </a:r>
            <a:endParaRPr lang="en-US" dirty="0">
              <a:solidFill>
                <a:schemeClr val="tx1"/>
              </a:solidFill>
            </a:endParaRPr>
          </a:p>
        </p:txBody>
      </p:sp>
      <p:sp>
        <p:nvSpPr>
          <p:cNvPr id="3" name="Content Placeholder 2"/>
          <p:cNvSpPr>
            <a:spLocks noGrp="1"/>
          </p:cNvSpPr>
          <p:nvPr>
            <p:ph idx="1"/>
          </p:nvPr>
        </p:nvSpPr>
        <p:spPr>
          <a:xfrm>
            <a:off x="611560" y="1006622"/>
            <a:ext cx="7772400" cy="4114800"/>
          </a:xfrm>
        </p:spPr>
        <p:txBody>
          <a:bodyPr/>
          <a:lstStyle/>
          <a:p>
            <a:pPr marL="0" indent="0" algn="ctr">
              <a:buNone/>
            </a:pPr>
            <a:r>
              <a:rPr lang="en-SG" sz="2400" b="1" i="1" dirty="0">
                <a:solidFill>
                  <a:srgbClr val="002060"/>
                </a:solidFill>
              </a:rPr>
              <a:t>Patent in Progress</a:t>
            </a:r>
          </a:p>
          <a:p>
            <a:pPr algn="just">
              <a:buFont typeface="Wingdings" panose="05000000000000000000" pitchFamily="2" charset="2"/>
              <a:buChar char="Ø"/>
            </a:pPr>
            <a:r>
              <a:rPr lang="en-US" sz="1600" b="1" i="1" dirty="0">
                <a:solidFill>
                  <a:srgbClr val="FF0000"/>
                </a:solidFill>
              </a:rPr>
              <a:t>Vinit </a:t>
            </a:r>
            <a:r>
              <a:rPr lang="en-US" sz="1600" b="1" i="1" dirty="0" err="1">
                <a:solidFill>
                  <a:srgbClr val="FF0000"/>
                </a:solidFill>
              </a:rPr>
              <a:t>Jakhetiya</a:t>
            </a:r>
            <a:r>
              <a:rPr lang="en-US" sz="1600" dirty="0"/>
              <a:t>, Wang Lu, Richard Yu, "Method and System for Jointly Determining Computational Offloading and Content Prefetching in a Cellular Communication System, filed a </a:t>
            </a:r>
            <a:r>
              <a:rPr lang="en-US" sz="1600" b="1" i="1" dirty="0">
                <a:solidFill>
                  <a:srgbClr val="FF0000"/>
                </a:solidFill>
              </a:rPr>
              <a:t>USA Patent, Patent Number 15/615,988</a:t>
            </a:r>
            <a:r>
              <a:rPr lang="en-US" sz="1600" dirty="0"/>
              <a:t>.</a:t>
            </a:r>
          </a:p>
          <a:p>
            <a:pPr marL="0" indent="0" algn="just">
              <a:buNone/>
            </a:pPr>
            <a:endParaRPr lang="en-SG" sz="1500" dirty="0">
              <a:solidFill>
                <a:srgbClr val="000000"/>
              </a:solidFill>
            </a:endParaRPr>
          </a:p>
          <a:p>
            <a:pPr marL="0" indent="0" algn="ctr">
              <a:buNone/>
            </a:pPr>
            <a:r>
              <a:rPr lang="en-US" sz="2400" b="1" i="1" dirty="0">
                <a:solidFill>
                  <a:srgbClr val="002060"/>
                </a:solidFill>
              </a:rPr>
              <a:t>Grants </a:t>
            </a:r>
          </a:p>
          <a:p>
            <a:pPr algn="just">
              <a:buFont typeface="Wingdings" panose="05000000000000000000" pitchFamily="2" charset="2"/>
              <a:buChar char="Ø"/>
            </a:pPr>
            <a:r>
              <a:rPr lang="en-US" sz="1600" dirty="0"/>
              <a:t>Deepak Garg, and </a:t>
            </a:r>
            <a:r>
              <a:rPr lang="en-US" sz="1600" b="1" i="1" dirty="0">
                <a:solidFill>
                  <a:srgbClr val="FF0000"/>
                </a:solidFill>
              </a:rPr>
              <a:t>Vinit </a:t>
            </a:r>
            <a:r>
              <a:rPr lang="en-US" sz="1600" b="1" i="1" dirty="0" err="1">
                <a:solidFill>
                  <a:srgbClr val="FF0000"/>
                </a:solidFill>
              </a:rPr>
              <a:t>Jakhetiya</a:t>
            </a:r>
            <a:r>
              <a:rPr lang="en-US" sz="1600" b="1" i="1" dirty="0">
                <a:solidFill>
                  <a:srgbClr val="FF0000"/>
                </a:solidFill>
              </a:rPr>
              <a:t> </a:t>
            </a:r>
            <a:r>
              <a:rPr lang="en-US" sz="1600" dirty="0"/>
              <a:t>“Making Deep Learning and AI skills mainstream in India to fulfill trilateral needs of entrepreneurship, Industry academia partnership and application-inspired Engineering Research,” received a grant of </a:t>
            </a:r>
            <a:r>
              <a:rPr lang="en-US" sz="1600" b="1" i="1" dirty="0">
                <a:solidFill>
                  <a:srgbClr val="FF0000"/>
                </a:solidFill>
              </a:rPr>
              <a:t>3 Crore </a:t>
            </a:r>
            <a:r>
              <a:rPr lang="en-US" sz="1600" b="1" i="1" dirty="0" err="1">
                <a:solidFill>
                  <a:srgbClr val="FF0000"/>
                </a:solidFill>
              </a:rPr>
              <a:t>inr</a:t>
            </a:r>
            <a:r>
              <a:rPr lang="en-US" sz="1600" b="1" i="1" dirty="0">
                <a:solidFill>
                  <a:srgbClr val="FF0000"/>
                </a:solidFill>
              </a:rPr>
              <a:t> </a:t>
            </a:r>
            <a:r>
              <a:rPr lang="en-US" sz="1600" dirty="0"/>
              <a:t>by </a:t>
            </a:r>
            <a:r>
              <a:rPr lang="en-US" sz="1600" b="1" i="1" dirty="0">
                <a:solidFill>
                  <a:srgbClr val="FF0000"/>
                </a:solidFill>
              </a:rPr>
              <a:t>Royal Academy of Engineering,</a:t>
            </a:r>
            <a:r>
              <a:rPr lang="en-US" sz="1600" dirty="0"/>
              <a:t> UK in partnership with University College, London, and Brunel University, London.</a:t>
            </a:r>
          </a:p>
          <a:p>
            <a:pPr algn="just">
              <a:buFont typeface="Wingdings" panose="05000000000000000000" pitchFamily="2" charset="2"/>
              <a:buChar char="Ø"/>
            </a:pPr>
            <a:r>
              <a:rPr lang="en-US" sz="1600" dirty="0">
                <a:solidFill>
                  <a:srgbClr val="FF0000"/>
                </a:solidFill>
              </a:rPr>
              <a:t>Web-link</a:t>
            </a:r>
            <a:r>
              <a:rPr lang="en-US" sz="1600" b="1" dirty="0">
                <a:solidFill>
                  <a:srgbClr val="FF0000"/>
                </a:solidFill>
                <a:highlight>
                  <a:srgbClr val="008080"/>
                </a:highlight>
              </a:rPr>
              <a:t>: </a:t>
            </a:r>
            <a:r>
              <a:rPr lang="en-US" sz="1600" b="1" dirty="0">
                <a:solidFill>
                  <a:srgbClr val="FF0000"/>
                </a:solidFill>
                <a:highlight>
                  <a:srgbClr val="008080"/>
                </a:highlight>
                <a:hlinkClick r:id="rId2"/>
              </a:rPr>
              <a:t>http://leadingindia.ai/</a:t>
            </a:r>
            <a:endParaRPr lang="en-US" sz="1500" b="1" dirty="0">
              <a:solidFill>
                <a:srgbClr val="FF0000"/>
              </a:solidFill>
              <a:highlight>
                <a:srgbClr val="008080"/>
              </a:highlight>
            </a:endParaRPr>
          </a:p>
          <a:p>
            <a:endParaRPr lang="en-US" sz="1500"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4099375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 name="TextBox 12"/>
          <p:cNvSpPr txBox="1"/>
          <p:nvPr/>
        </p:nvSpPr>
        <p:spPr>
          <a:xfrm>
            <a:off x="2574940" y="2814520"/>
            <a:ext cx="4033860" cy="630942"/>
          </a:xfrm>
          <a:prstGeom prst="rect">
            <a:avLst/>
          </a:prstGeom>
          <a:noFill/>
        </p:spPr>
        <p:txBody>
          <a:bodyPr wrap="none" rtlCol="0" anchor="ctr">
            <a:spAutoFit/>
          </a:bodyPr>
          <a:lstStyle/>
          <a:p>
            <a:pPr marL="0" marR="0" lvl="0" indent="0" algn="ctr" defTabSz="914400" rtl="0" eaLnBrk="1" fontAlgn="base" latinLnBrk="0" hangingPunct="1">
              <a:lnSpc>
                <a:spcPts val="4200"/>
              </a:lnSpc>
              <a:spcBef>
                <a:spcPts val="600"/>
              </a:spcBef>
              <a:spcAft>
                <a:spcPct val="0"/>
              </a:spcAft>
              <a:buClrTx/>
              <a:buSzTx/>
              <a:buFontTx/>
              <a:buNone/>
              <a:tabLst/>
              <a:defRPr/>
            </a:pPr>
            <a:r>
              <a:rPr kumimoji="1" lang="en-US" sz="6000" b="0" i="0" u="none" strike="noStrike" kern="1200" cap="none" spc="0" normalizeH="0" baseline="0" noProof="0" dirty="0">
                <a:ln>
                  <a:noFill/>
                </a:ln>
                <a:solidFill>
                  <a:srgbClr val="3333CC">
                    <a:lumMod val="75000"/>
                  </a:srgbClr>
                </a:solidFill>
                <a:effectLst/>
                <a:uLnTx/>
                <a:uFillTx/>
                <a:latin typeface="Arial" panose="020B0604020202020204" pitchFamily="34" charset="0"/>
                <a:ea typeface="新細明體" pitchFamily="18" charset="-120"/>
                <a:cs typeface="Arial" panose="020B0604020202020204" pitchFamily="34" charset="0"/>
              </a:rPr>
              <a:t>Thank You!</a:t>
            </a:r>
          </a:p>
        </p:txBody>
      </p:sp>
      <p:sp>
        <p:nvSpPr>
          <p:cNvPr id="10" name="TextBox 9"/>
          <p:cNvSpPr txBox="1"/>
          <p:nvPr/>
        </p:nvSpPr>
        <p:spPr>
          <a:xfrm>
            <a:off x="1384385" y="3957761"/>
            <a:ext cx="6755311" cy="630942"/>
          </a:xfrm>
          <a:prstGeom prst="rect">
            <a:avLst/>
          </a:prstGeom>
          <a:noFill/>
        </p:spPr>
        <p:txBody>
          <a:bodyPr wrap="none" rtlCol="0" anchor="ctr">
            <a:spAutoFit/>
          </a:bodyPr>
          <a:lstStyle/>
          <a:p>
            <a:pPr marL="0" marR="0" lvl="0" indent="0" algn="ctr" defTabSz="914400" rtl="0" eaLnBrk="1" fontAlgn="base" latinLnBrk="0" hangingPunct="1">
              <a:lnSpc>
                <a:spcPts val="4200"/>
              </a:lnSpc>
              <a:spcBef>
                <a:spcPts val="600"/>
              </a:spcBef>
              <a:spcAft>
                <a:spcPct val="0"/>
              </a:spcAft>
              <a:buClrTx/>
              <a:buSzTx/>
              <a:buFontTx/>
              <a:buNone/>
              <a:tabLst/>
              <a:defRPr/>
            </a:pPr>
            <a:r>
              <a:rPr kumimoji="1" lang="en-US" sz="2800" b="0" i="0" u="none" strike="noStrike" kern="1200" cap="none" spc="0" normalizeH="0" baseline="0" noProof="0" dirty="0">
                <a:ln>
                  <a:noFill/>
                </a:ln>
                <a:solidFill>
                  <a:srgbClr val="3333CC">
                    <a:lumMod val="75000"/>
                  </a:srgbClr>
                </a:solidFill>
                <a:effectLst/>
                <a:uLnTx/>
                <a:uFillTx/>
                <a:latin typeface="Arial" panose="020B0604020202020204" pitchFamily="34" charset="0"/>
                <a:ea typeface="新細明體" pitchFamily="18" charset="-120"/>
                <a:cs typeface="Arial" panose="020B0604020202020204" pitchFamily="34" charset="0"/>
              </a:rPr>
              <a:t>Questions and Comments are Welcomed</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18" y="223872"/>
            <a:ext cx="1962218" cy="473342"/>
          </a:xfrm>
          <a:prstGeom prst="rect">
            <a:avLst/>
          </a:prstGeom>
        </p:spPr>
      </p:pic>
      <p:pic>
        <p:nvPicPr>
          <p:cNvPr id="12" name="Picture 2" descr="http://www.ntu.edu.sg/home/d.campolo/ntu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9254" y="124285"/>
            <a:ext cx="2214754" cy="6513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578" y="95471"/>
            <a:ext cx="2176678" cy="727707"/>
          </a:xfrm>
          <a:prstGeom prst="rect">
            <a:avLst/>
          </a:prstGeom>
        </p:spPr>
      </p:pic>
      <p:sp>
        <p:nvSpPr>
          <p:cNvPr id="2" name="AutoShape 2" descr="Image result for university of konstanz">
            <a:extLst>
              <a:ext uri="{FF2B5EF4-FFF2-40B4-BE49-F238E27FC236}">
                <a16:creationId xmlns:a16="http://schemas.microsoft.com/office/drawing/2014/main" id="{DF07A167-3B2D-4B59-83B9-238D9C583D5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a:extLst>
              <a:ext uri="{FF2B5EF4-FFF2-40B4-BE49-F238E27FC236}">
                <a16:creationId xmlns:a16="http://schemas.microsoft.com/office/drawing/2014/main" id="{26FB19FB-1628-4215-A40B-A0324FC8699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6950995" y="52628"/>
            <a:ext cx="2118266" cy="813391"/>
          </a:xfrm>
          <a:prstGeom prst="rect">
            <a:avLst/>
          </a:prstGeom>
        </p:spPr>
      </p:pic>
      <p:pic>
        <p:nvPicPr>
          <p:cNvPr id="11" name="Picture 4" descr="Image result for iit jammu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6792" y="5421298"/>
            <a:ext cx="3432010" cy="1294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099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chemeClr val="tx1"/>
                </a:solidFill>
                <a:effectLst>
                  <a:outerShdw blurRad="38100" dist="38100" dir="2700000" algn="tl">
                    <a:srgbClr val="000000">
                      <a:alpha val="43137"/>
                    </a:srgbClr>
                  </a:outerShdw>
                </a:effectLst>
              </a:rPr>
              <a:t>Motivation</a:t>
            </a:r>
          </a:p>
        </p:txBody>
      </p:sp>
      <p:sp>
        <p:nvSpPr>
          <p:cNvPr id="3" name="Content Placeholder 2"/>
          <p:cNvSpPr>
            <a:spLocks noGrp="1"/>
          </p:cNvSpPr>
          <p:nvPr>
            <p:ph idx="1"/>
          </p:nvPr>
        </p:nvSpPr>
        <p:spPr>
          <a:xfrm>
            <a:off x="539552" y="1562100"/>
            <a:ext cx="7772400" cy="4114800"/>
          </a:xfrm>
        </p:spPr>
        <p:txBody>
          <a:bodyPr/>
          <a:lstStyle/>
          <a:p>
            <a:pPr>
              <a:buFont typeface="Wingdings" panose="05000000000000000000" pitchFamily="2" charset="2"/>
              <a:buChar char="Ø"/>
            </a:pPr>
            <a:r>
              <a:rPr lang="en-US" sz="1600" dirty="0"/>
              <a:t>Researchers have achieved a lot for IQA for natural images. </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Is it a time to look beyond natural images?</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Can IQA metrics designed for natural image judge 3D synthesized images and Screen Content images and if not why not?</a:t>
            </a:r>
          </a:p>
          <a:p>
            <a:pPr>
              <a:buFont typeface="Wingdings" panose="05000000000000000000" pitchFamily="2" charset="2"/>
              <a:buChar char="Ø"/>
            </a:pPr>
            <a:endParaRPr lang="en-US" sz="1600" dirty="0"/>
          </a:p>
        </p:txBody>
      </p:sp>
      <p:sp>
        <p:nvSpPr>
          <p:cNvPr id="4" name="Slide Number Placeholder 3"/>
          <p:cNvSpPr>
            <a:spLocks noGrp="1"/>
          </p:cNvSpPr>
          <p:nvPr>
            <p:ph type="sldNum" sz="quarter" idx="12"/>
          </p:nvPr>
        </p:nvSpPr>
        <p:spPr/>
        <p:txBody>
          <a:bodyPr/>
          <a:lstStyle/>
          <a:p>
            <a:fld id="{F68DBC92-3832-4932-8606-734F308F011D}" type="slidenum">
              <a:rPr lang="en-US" altLang="zh-TW" smtClean="0"/>
              <a:pPr/>
              <a:t>8</a:t>
            </a:fld>
            <a:endParaRPr lang="en-US" altLang="zh-TW"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57917" y="3429000"/>
            <a:ext cx="1800200" cy="196678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3120" y="3429000"/>
            <a:ext cx="2256797" cy="1692598"/>
          </a:xfrm>
          <a:prstGeom prst="rect">
            <a:avLst/>
          </a:prstGeom>
        </p:spPr>
      </p:pic>
      <p:cxnSp>
        <p:nvCxnSpPr>
          <p:cNvPr id="8" name="Straight Arrow Connector 7"/>
          <p:cNvCxnSpPr>
            <a:stCxn id="10" idx="3"/>
          </p:cNvCxnSpPr>
          <p:nvPr/>
        </p:nvCxnSpPr>
        <p:spPr bwMode="auto">
          <a:xfrm>
            <a:off x="1752881" y="4186982"/>
            <a:ext cx="50503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 name="TextBox 9"/>
          <p:cNvSpPr txBox="1"/>
          <p:nvPr/>
        </p:nvSpPr>
        <p:spPr>
          <a:xfrm>
            <a:off x="196045" y="4048482"/>
            <a:ext cx="1556836" cy="276999"/>
          </a:xfrm>
          <a:prstGeom prst="rect">
            <a:avLst/>
          </a:prstGeom>
          <a:noFill/>
        </p:spPr>
        <p:txBody>
          <a:bodyPr wrap="none" rtlCol="0">
            <a:spAutoFit/>
          </a:bodyPr>
          <a:lstStyle/>
          <a:p>
            <a:pPr algn="just"/>
            <a:r>
              <a:rPr lang="en-US" sz="1200" dirty="0">
                <a:solidFill>
                  <a:srgbClr val="FF0000"/>
                </a:solidFill>
              </a:rPr>
              <a:t>Screen Content Image</a:t>
            </a:r>
            <a:endParaRPr lang="en-SG" sz="1200" dirty="0">
              <a:solidFill>
                <a:srgbClr val="FF0000"/>
              </a:solidFill>
            </a:endParaRPr>
          </a:p>
        </p:txBody>
      </p:sp>
      <p:sp>
        <p:nvSpPr>
          <p:cNvPr id="13" name="TextBox 12"/>
          <p:cNvSpPr txBox="1"/>
          <p:nvPr/>
        </p:nvSpPr>
        <p:spPr>
          <a:xfrm>
            <a:off x="7320582" y="3990190"/>
            <a:ext cx="1606530" cy="276999"/>
          </a:xfrm>
          <a:prstGeom prst="rect">
            <a:avLst/>
          </a:prstGeom>
          <a:noFill/>
        </p:spPr>
        <p:txBody>
          <a:bodyPr wrap="none" rtlCol="0">
            <a:spAutoFit/>
          </a:bodyPr>
          <a:lstStyle/>
          <a:p>
            <a:pPr algn="just"/>
            <a:r>
              <a:rPr lang="en-US" sz="1200" dirty="0">
                <a:solidFill>
                  <a:srgbClr val="FF0000"/>
                </a:solidFill>
              </a:rPr>
              <a:t>3-D synthesized Image</a:t>
            </a:r>
            <a:endParaRPr lang="en-SG" sz="1200" dirty="0">
              <a:solidFill>
                <a:srgbClr val="FF0000"/>
              </a:solidFill>
            </a:endParaRPr>
          </a:p>
        </p:txBody>
      </p:sp>
      <p:cxnSp>
        <p:nvCxnSpPr>
          <p:cNvPr id="15" name="Straight Arrow Connector 14"/>
          <p:cNvCxnSpPr>
            <a:stCxn id="13" idx="1"/>
          </p:cNvCxnSpPr>
          <p:nvPr/>
        </p:nvCxnSpPr>
        <p:spPr bwMode="auto">
          <a:xfrm flipH="1" flipV="1">
            <a:off x="6929917" y="4128689"/>
            <a:ext cx="390665"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Rectangle 10"/>
          <p:cNvSpPr/>
          <p:nvPr/>
        </p:nvSpPr>
        <p:spPr>
          <a:xfrm>
            <a:off x="539552" y="5555968"/>
            <a:ext cx="7772400" cy="338554"/>
          </a:xfrm>
          <a:prstGeom prst="rect">
            <a:avLst/>
          </a:prstGeom>
        </p:spPr>
        <p:txBody>
          <a:bodyPr wrap="square">
            <a:spAutoFit/>
          </a:bodyPr>
          <a:lstStyle/>
          <a:p>
            <a:pPr marL="342900" lvl="0" indent="-342900">
              <a:spcBef>
                <a:spcPct val="20000"/>
              </a:spcBef>
              <a:buFont typeface="Wingdings" panose="05000000000000000000" pitchFamily="2" charset="2"/>
              <a:buChar char="Ø"/>
            </a:pPr>
            <a:r>
              <a:rPr lang="en-US" sz="1600" dirty="0">
                <a:solidFill>
                  <a:srgbClr val="000000"/>
                </a:solidFill>
                <a:latin typeface="Times New Roman"/>
                <a:ea typeface="新細明體"/>
              </a:rPr>
              <a:t>Are IQA metrics only useful for judging the quality?</a:t>
            </a:r>
          </a:p>
        </p:txBody>
      </p:sp>
    </p:spTree>
    <p:extLst>
      <p:ext uri="{BB962C8B-B14F-4D97-AF65-F5344CB8AC3E}">
        <p14:creationId xmlns:p14="http://schemas.microsoft.com/office/powerpoint/2010/main" val="3667054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z="3200" i="1" dirty="0">
                <a:solidFill>
                  <a:schemeClr val="tx1"/>
                </a:solidFill>
                <a:effectLst>
                  <a:outerShdw blurRad="38100" dist="38100" dir="2700000" algn="tl">
                    <a:srgbClr val="000000">
                      <a:alpha val="43137"/>
                    </a:srgbClr>
                  </a:outerShdw>
                </a:effectLst>
              </a:rPr>
              <a:t>Outline</a:t>
            </a:r>
          </a:p>
        </p:txBody>
      </p:sp>
      <p:sp>
        <p:nvSpPr>
          <p:cNvPr id="11267" name="Rectangle 3"/>
          <p:cNvSpPr>
            <a:spLocks noGrp="1" noChangeArrowheads="1"/>
          </p:cNvSpPr>
          <p:nvPr>
            <p:ph type="body" idx="1"/>
          </p:nvPr>
        </p:nvSpPr>
        <p:spPr>
          <a:xfrm>
            <a:off x="609600" y="836712"/>
            <a:ext cx="7772400" cy="4954488"/>
          </a:xfrm>
        </p:spPr>
        <p:txBody>
          <a:bodyPr/>
          <a:lstStyle/>
          <a:p>
            <a:r>
              <a:rPr lang="en-US" altLang="en-US" sz="2400" dirty="0">
                <a:latin typeface="+mj-lt"/>
                <a:cs typeface="Arial" panose="020B0604020202020204" pitchFamily="34" charset="0"/>
              </a:rPr>
              <a:t>Introduction &amp; Motivation</a:t>
            </a:r>
          </a:p>
          <a:p>
            <a:pPr>
              <a:lnSpc>
                <a:spcPct val="150000"/>
              </a:lnSpc>
            </a:pPr>
            <a:r>
              <a:rPr lang="en-US" sz="2400" dirty="0">
                <a:latin typeface="+mj-lt"/>
              </a:rPr>
              <a:t>Six Problems Related to Visual Perception </a:t>
            </a:r>
          </a:p>
          <a:p>
            <a:pPr lvl="1">
              <a:lnSpc>
                <a:spcPct val="150000"/>
              </a:lnSpc>
              <a:buFont typeface="Wingdings" panose="05000000000000000000" pitchFamily="2" charset="2"/>
              <a:buChar char="Ø"/>
            </a:pPr>
            <a:r>
              <a:rPr lang="en-US" altLang="en-US" sz="1600" dirty="0">
                <a:solidFill>
                  <a:srgbClr val="FF0000"/>
                </a:solidFill>
                <a:latin typeface="+mj-lt"/>
                <a:cs typeface="Arial" panose="020B0604020202020204" pitchFamily="34" charset="0"/>
              </a:rPr>
              <a:t>Just-noticeable-difference estimation</a:t>
            </a: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No-reference image quality assessment (IQA) for 3D synthesized images using Local descriptor</a:t>
            </a:r>
          </a:p>
          <a:p>
            <a:pPr lvl="1">
              <a:lnSpc>
                <a:spcPct val="150000"/>
              </a:lnSpc>
              <a:buFont typeface="Wingdings" panose="05000000000000000000" pitchFamily="2" charset="2"/>
              <a:buChar char="Ø"/>
            </a:pPr>
            <a:r>
              <a:rPr lang="en-US" altLang="en-US" sz="1600" dirty="0">
                <a:latin typeface="+mj-lt"/>
                <a:cs typeface="Arial" panose="020B0604020202020204" pitchFamily="34" charset="0"/>
              </a:rPr>
              <a:t>Reduced-reference IQA for screen content images using distortion categorization</a:t>
            </a:r>
          </a:p>
          <a:p>
            <a:pPr lvl="1">
              <a:lnSpc>
                <a:spcPct val="150000"/>
              </a:lnSpc>
              <a:buFont typeface="Wingdings" panose="05000000000000000000" pitchFamily="2" charset="2"/>
              <a:buChar char="Ø"/>
            </a:pPr>
            <a:r>
              <a:rPr lang="en-US" altLang="en-US" sz="1600" dirty="0">
                <a:solidFill>
                  <a:srgbClr val="0070C0"/>
                </a:solidFill>
                <a:latin typeface="+mj-lt"/>
                <a:cs typeface="Arial" panose="020B0604020202020204" pitchFamily="34" charset="0"/>
              </a:rPr>
              <a:t>No-reference IQA for natural imaging using distortion prediction and Deep-Learning for KoNiq-10K dataset.</a:t>
            </a:r>
          </a:p>
          <a:p>
            <a:pPr lvl="1">
              <a:lnSpc>
                <a:spcPct val="150000"/>
              </a:lnSpc>
              <a:buFont typeface="Wingdings" panose="05000000000000000000" pitchFamily="2" charset="2"/>
              <a:buChar char="Ø"/>
            </a:pPr>
            <a:r>
              <a:rPr lang="en-US" altLang="en-US" sz="1600" dirty="0">
                <a:cs typeface="Arial" panose="020B0604020202020204" pitchFamily="34" charset="0"/>
              </a:rPr>
              <a:t>No-reference IQA for 3D synthesized images using outlier prediction.</a:t>
            </a:r>
            <a:endParaRPr lang="en-US" altLang="en-US" sz="1600" dirty="0">
              <a:latin typeface="+mj-lt"/>
              <a:cs typeface="Arial" panose="020B0604020202020204" pitchFamily="34" charset="0"/>
            </a:endParaRPr>
          </a:p>
          <a:p>
            <a:pPr lvl="1">
              <a:lnSpc>
                <a:spcPct val="150000"/>
              </a:lnSpc>
              <a:buFont typeface="Wingdings" panose="05000000000000000000" pitchFamily="2" charset="2"/>
              <a:buChar char="Ø"/>
            </a:pPr>
            <a:r>
              <a:rPr lang="en-US" altLang="en-US" sz="1600" dirty="0">
                <a:solidFill>
                  <a:srgbClr val="0070C0"/>
                </a:solidFill>
                <a:cs typeface="Arial" panose="020B0604020202020204" pitchFamily="34" charset="0"/>
              </a:rPr>
              <a:t>Perceptually Motivated reconstruction algorithm : A Generic Framework</a:t>
            </a:r>
          </a:p>
          <a:p>
            <a:r>
              <a:rPr lang="en-US" altLang="en-US" sz="2400" dirty="0">
                <a:latin typeface="+mj-lt"/>
                <a:cs typeface="Arial" panose="020B0604020202020204" pitchFamily="34" charset="0"/>
              </a:rPr>
              <a:t>Conclusion </a:t>
            </a:r>
            <a:endParaRPr lang="en-US" altLang="en-US" dirty="0">
              <a:latin typeface="+mj-lt"/>
              <a:cs typeface="Arial" panose="020B0604020202020204" pitchFamily="34" charset="0"/>
            </a:endParaRPr>
          </a:p>
        </p:txBody>
      </p:sp>
      <p:sp>
        <p:nvSpPr>
          <p:cNvPr id="2" name="Slide Number Placeholder 1"/>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68DBC92-3832-4932-8606-734F308F011D}" type="slidenum">
              <a:rPr kumimoji="1" lang="en-US" altLang="zh-TW" sz="1400" b="0" i="0" u="none" strike="noStrike" kern="1200" cap="none" spc="0" normalizeH="0" baseline="0" noProof="0" smtClean="0">
                <a:ln>
                  <a:noFill/>
                </a:ln>
                <a:solidFill>
                  <a:srgbClr val="000000"/>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1" lang="en-US" altLang="zh-TW" sz="1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78546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lnDef>
  </a:objectDefaults>
  <a:extraClrSchemeLst>
    <a:extraClrScheme>
      <a:clrScheme name="Office Them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lnDef>
  </a:objectDefaults>
  <a:extraClrSchemeLst>
    <a:extraClrScheme>
      <a:clrScheme name="Office Them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lnDef>
  </a:objectDefaults>
  <a:extraClrSchemeLst>
    <a:extraClrScheme>
      <a:clrScheme name="Office Them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Office Theme">
  <a:themeElements>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lnDef>
  </a:objectDefaults>
  <a:extraClrSchemeLst>
    <a:extraClrScheme>
      <a:clrScheme name="Office Them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TW" altLang="en-US" sz="2400" b="0" i="0" u="none" strike="noStrike" cap="none" normalizeH="0" baseline="0" smtClean="0">
            <a:ln>
              <a:noFill/>
            </a:ln>
            <a:solidFill>
              <a:schemeClr val="tx1"/>
            </a:solidFill>
            <a:effectLst/>
            <a:latin typeface="Times New Roman" panose="02020603050405020304" pitchFamily="18" charset="0"/>
            <a:ea typeface="新細明體" panose="02020500000000000000" pitchFamily="18" charset="-120"/>
          </a:defRPr>
        </a:defPPr>
      </a:lstStyle>
    </a:lnDef>
  </a:objectDefaults>
  <a:extraClrSchemeLst>
    <a:extraClrScheme>
      <a:clrScheme name="Office Them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Presentation2</Template>
  <TotalTime>17691</TotalTime>
  <Words>8184</Words>
  <Application>Microsoft Office PowerPoint</Application>
  <PresentationFormat>On-screen Show (4:3)</PresentationFormat>
  <Paragraphs>1004</Paragraphs>
  <Slides>75</Slides>
  <Notes>60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75</vt:i4>
      </vt:variant>
    </vt:vector>
  </HeadingPairs>
  <TitlesOfParts>
    <vt:vector size="89" baseType="lpstr">
      <vt:lpstr>宋体</vt:lpstr>
      <vt:lpstr>Arial</vt:lpstr>
      <vt:lpstr>Calibri</vt:lpstr>
      <vt:lpstr>Open Sans</vt:lpstr>
      <vt:lpstr>新細明體</vt:lpstr>
      <vt:lpstr>Symbol</vt:lpstr>
      <vt:lpstr>Times New Roman</vt:lpstr>
      <vt:lpstr>Wingdings</vt:lpstr>
      <vt:lpstr>'宋體</vt:lpstr>
      <vt:lpstr>Office Theme</vt:lpstr>
      <vt:lpstr>4_Office Theme</vt:lpstr>
      <vt:lpstr>5_Office Theme</vt:lpstr>
      <vt:lpstr>6_Office Theme</vt:lpstr>
      <vt:lpstr>1_Office Theme</vt:lpstr>
      <vt:lpstr>Visual Perception using Deep-Learning and Its’ Application in Image Processing</vt:lpstr>
      <vt:lpstr>Outline</vt:lpstr>
      <vt:lpstr>Introduction &amp; Motivation</vt:lpstr>
      <vt:lpstr>Introduction: Image Quality Assessment</vt:lpstr>
      <vt:lpstr>Introduction: Image Quality Assessment</vt:lpstr>
      <vt:lpstr>Applications of Visual Perception</vt:lpstr>
      <vt:lpstr>Applications of Visual Perception</vt:lpstr>
      <vt:lpstr>Motivation</vt:lpstr>
      <vt:lpstr>Outline</vt:lpstr>
      <vt:lpstr>P1. Just Noticeable Difference (JND)</vt:lpstr>
      <vt:lpstr>P1. Related Work</vt:lpstr>
      <vt:lpstr>P1. Related Work</vt:lpstr>
      <vt:lpstr>P1. Related Work</vt:lpstr>
      <vt:lpstr>P1. Proposed Algorithm</vt:lpstr>
      <vt:lpstr>P1. Classification</vt:lpstr>
      <vt:lpstr>P1. Classification</vt:lpstr>
      <vt:lpstr>P1. RMS-NAMM (For smooth Pixels)</vt:lpstr>
      <vt:lpstr>P1. Feed-back Mechanism (for high Frequency Regions)</vt:lpstr>
      <vt:lpstr>P1. Experimental Results</vt:lpstr>
      <vt:lpstr>P1. Experimental Results </vt:lpstr>
      <vt:lpstr>P1. Experimental Results </vt:lpstr>
      <vt:lpstr>P1. Experimental Results </vt:lpstr>
      <vt:lpstr>Outline</vt:lpstr>
      <vt:lpstr>P4. Perceptually motivated reconstruction algorithm: A generic framework </vt:lpstr>
      <vt:lpstr>P4. Perceptually motivated reconstruction algorithm: A generic framework </vt:lpstr>
      <vt:lpstr>P4. Perceptually motivated reconstruction algorithm: A generic framework </vt:lpstr>
      <vt:lpstr>P4. Perceptually motivated reconstruction algorithm: A generic framework </vt:lpstr>
      <vt:lpstr>P4. Perceptually motivated reconstruction algorithm: A generic framework </vt:lpstr>
      <vt:lpstr>P4. Perceptually motivated reconstruction algorithm: A generic framework </vt:lpstr>
      <vt:lpstr>P4. Perceptually motivated reconstruction algorithm: A generic framework </vt:lpstr>
      <vt:lpstr>P4. Perceptually motivated reconstruction algorithm: A generic framework </vt:lpstr>
      <vt:lpstr>P4. Perceptually motivated reconstruction algorithm: A generic framework </vt:lpstr>
      <vt:lpstr>P4. Experimental Results (Interpolation)</vt:lpstr>
      <vt:lpstr>P4. Experimental Results (Interpolation)</vt:lpstr>
      <vt:lpstr>P4. Experimental Results (Interpolation)</vt:lpstr>
      <vt:lpstr>P4. Experimental Results (Removing Compression artifacts for JPEG compression)</vt:lpstr>
      <vt:lpstr>P4. Experimental Results (Removing Compression artifacts for JPEG compression)</vt:lpstr>
      <vt:lpstr>P4. Experimental Results (Removing Gaussian Noise)</vt:lpstr>
      <vt:lpstr>P4. Experimental Results (Removing Gaussian Noise)</vt:lpstr>
      <vt:lpstr>P4. Experimental Results (Removing Compression artifacts for JPEG-2000 compression)</vt:lpstr>
      <vt:lpstr>Outline</vt:lpstr>
      <vt:lpstr>P2. Image Quality Assessment (IQA)</vt:lpstr>
      <vt:lpstr>P4. No-Reference IQA for 3D synthesized images</vt:lpstr>
      <vt:lpstr>P4. No-Reference IQA for 3D synthesized images</vt:lpstr>
      <vt:lpstr>P4. No-Reference IQA for 3D synthesized images</vt:lpstr>
      <vt:lpstr>P4. Issues with the existing IQA algorithms for 3D synthesized images</vt:lpstr>
      <vt:lpstr>P4. Proposed Algorithm for 3D Synthesized Images</vt:lpstr>
      <vt:lpstr>P4. Proposed Algorithm for 3D Synthesized Images</vt:lpstr>
      <vt:lpstr>P4. Proposed Algorithm for 3D Synthesized Images</vt:lpstr>
      <vt:lpstr>P4. Proposed Algorithm for 3D Synthesized Images</vt:lpstr>
      <vt:lpstr>P4. Experimental Results</vt:lpstr>
      <vt:lpstr>P4. Experimental Results</vt:lpstr>
      <vt:lpstr>Outline</vt:lpstr>
      <vt:lpstr>P3. Reduced-Reference IQA for Screen Content (SC) Images</vt:lpstr>
      <vt:lpstr>P3. Issues with the Existing  IQA algorithms for Screen Content Image</vt:lpstr>
      <vt:lpstr>P3. Issues with the Existing  IQA algorithms for Screen Content Image</vt:lpstr>
      <vt:lpstr>P3. Issues with the Existing  IQA algorithms for Screen Content Image</vt:lpstr>
      <vt:lpstr>P3. Proposed RR IQA algorithm for SC images</vt:lpstr>
      <vt:lpstr>P3. Proposed RR IQA algorithm for SC images</vt:lpstr>
      <vt:lpstr>P3. Experimental Results</vt:lpstr>
      <vt:lpstr>P3. Experimental Results</vt:lpstr>
      <vt:lpstr>Konstanz Natural Image Quality-10k Dataset (KoNIQ-10K)</vt:lpstr>
      <vt:lpstr>Which Distortion Most Affects the Perceptual Quality of Natural Images?</vt:lpstr>
      <vt:lpstr>DAIQA: Distortion-aware and Deep-Learning based Image Quality Assessment in the Wild</vt:lpstr>
      <vt:lpstr>DAIQA: Distortion-aware and Deep-Learning based Image Quality Assessment in the Wild</vt:lpstr>
      <vt:lpstr>DAIQA: Distortion-aware and Deep-Learning based Image Quality Assessment in the Wild</vt:lpstr>
      <vt:lpstr>A1. Multi-Level inference quality scheme using joint offloading and prefetching</vt:lpstr>
      <vt:lpstr>A1. Multi-Level inference quality scheme using joint offloading and prefetching</vt:lpstr>
      <vt:lpstr>Conclusions</vt:lpstr>
      <vt:lpstr>Future Work</vt:lpstr>
      <vt:lpstr>Publications (I)</vt:lpstr>
      <vt:lpstr>Publications (II)</vt:lpstr>
      <vt:lpstr>Publications (III) </vt:lpstr>
      <vt:lpstr>Patents and Grants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Perception and Its Application in Image Processing</dc:title>
  <dc:creator>Vinit Jakhetiya</dc:creator>
  <cp:lastModifiedBy>Windows User</cp:lastModifiedBy>
  <cp:revision>281</cp:revision>
  <dcterms:created xsi:type="dcterms:W3CDTF">2016-09-14T05:57:44Z</dcterms:created>
  <dcterms:modified xsi:type="dcterms:W3CDTF">2019-02-13T05:25:12Z</dcterms:modified>
</cp:coreProperties>
</file>